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56" r:id="rId2"/>
    <p:sldId id="283" r:id="rId3"/>
    <p:sldId id="308" r:id="rId4"/>
    <p:sldId id="309" r:id="rId5"/>
    <p:sldId id="306" r:id="rId6"/>
    <p:sldId id="258" r:id="rId7"/>
    <p:sldId id="307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61" r:id="rId19"/>
    <p:sldId id="262" r:id="rId20"/>
    <p:sldId id="263" r:id="rId21"/>
    <p:sldId id="264" r:id="rId22"/>
    <p:sldId id="265" r:id="rId23"/>
    <p:sldId id="266" r:id="rId24"/>
    <p:sldId id="284" r:id="rId25"/>
    <p:sldId id="285" r:id="rId26"/>
    <p:sldId id="286" r:id="rId27"/>
    <p:sldId id="267" r:id="rId28"/>
    <p:sldId id="268" r:id="rId29"/>
    <p:sldId id="269" r:id="rId30"/>
    <p:sldId id="270" r:id="rId31"/>
    <p:sldId id="271" r:id="rId32"/>
    <p:sldId id="303" r:id="rId33"/>
    <p:sldId id="272" r:id="rId34"/>
    <p:sldId id="273" r:id="rId35"/>
    <p:sldId id="274" r:id="rId36"/>
    <p:sldId id="275" r:id="rId37"/>
    <p:sldId id="304" r:id="rId38"/>
    <p:sldId id="305" r:id="rId39"/>
    <p:sldId id="276" r:id="rId40"/>
    <p:sldId id="297" r:id="rId41"/>
    <p:sldId id="277" r:id="rId42"/>
    <p:sldId id="278" r:id="rId43"/>
    <p:sldId id="279" r:id="rId44"/>
    <p:sldId id="280" r:id="rId45"/>
    <p:sldId id="281" r:id="rId46"/>
    <p:sldId id="282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615" autoAdjust="0"/>
    <p:restoredTop sz="86371" autoAdjust="0"/>
  </p:normalViewPr>
  <p:slideViewPr>
    <p:cSldViewPr showGuides="1">
      <p:cViewPr varScale="1">
        <p:scale>
          <a:sx n="65" d="100"/>
          <a:sy n="65" d="100"/>
        </p:scale>
        <p:origin x="167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C071A-8B02-48BE-AE70-DC022D52432D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D5626-510B-4229-A57E-AC1E4A822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4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ECF5FD-78B7-48B0-87CB-68940D51D357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6F455B-D72A-4527-B0BA-9E1C81332948}" type="slidenum">
              <a:rPr lang="ko-KR" altLang="en-US" smtClean="0"/>
              <a:pPr/>
              <a:t>27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1352CF-1ECE-46CB-82C8-834E56C4A507}" type="slidenum">
              <a:rPr lang="ko-KR" altLang="en-US" smtClean="0"/>
              <a:pPr/>
              <a:t>28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B55ECF-AB7A-4FC7-832E-A3326828AD77}" type="slidenum">
              <a:rPr lang="ko-KR" altLang="en-US" smtClean="0"/>
              <a:pPr/>
              <a:t>29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6540A9A-BF9A-4764-B178-1B7C01A51A3A}" type="slidenum">
              <a:rPr lang="ko-KR" altLang="en-US" smtClean="0"/>
              <a:pPr/>
              <a:t>30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64432A5-AB3D-483A-814F-A2BA25668C76}" type="slidenum">
              <a:rPr lang="ko-KR" altLang="en-US" smtClean="0"/>
              <a:pPr/>
              <a:t>31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4EFD736-1516-438E-AE7A-FFBFABA703DA}" type="slidenum">
              <a:rPr lang="ko-KR" altLang="en-US" smtClean="0"/>
              <a:pPr/>
              <a:t>33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22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572124-53F7-4530-9F40-0D2FE11F3BD7}" type="slidenum">
              <a:rPr lang="ko-KR" altLang="en-US" smtClean="0"/>
              <a:pPr/>
              <a:t>34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B1C170C-3006-4499-9BF7-7ADEE9DB2F15}" type="slidenum">
              <a:rPr lang="ko-KR" altLang="en-US" smtClean="0"/>
              <a:pPr/>
              <a:t>35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42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650DED1-E042-4B11-A9C6-C8C406ED9137}" type="slidenum">
              <a:rPr lang="ko-KR" altLang="en-US" smtClean="0"/>
              <a:pPr/>
              <a:t>36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2E971A1-D150-4520-B9AD-0760FBD5B9AF}" type="slidenum">
              <a:rPr lang="ko-KR" altLang="en-US" smtClean="0"/>
              <a:pPr/>
              <a:t>39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ECF5FD-78B7-48B0-87CB-68940D51D357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63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AEC5EA-FDB5-4823-9039-2FB77C94B628}" type="slidenum">
              <a:rPr lang="ko-KR" altLang="en-US" smtClean="0"/>
              <a:pPr/>
              <a:t>42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AC8195-5988-4BAF-A08A-7D17A7B7B99A}" type="slidenum">
              <a:rPr lang="ko-KR" altLang="en-US" smtClean="0"/>
              <a:pPr/>
              <a:t>44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B3FE568-0C41-42D0-9DB3-1ACB3C0B5C6C}" type="slidenum">
              <a:rPr lang="ko-KR" altLang="en-US" smtClean="0"/>
              <a:pPr/>
              <a:t>46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C9DF2E-8916-4842-AA83-2C43644879B1}" type="slidenum">
              <a:rPr lang="ko-KR" altLang="en-US" smtClean="0"/>
              <a:pPr/>
              <a:t>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ECF5FD-78B7-48B0-87CB-68940D51D357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6DDB8D-4240-4601-B2D7-25ED76D84F1F}" type="slidenum">
              <a:rPr lang="ko-KR" altLang="en-US" smtClean="0"/>
              <a:pPr/>
              <a:t>19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8E22E3-DAC5-44B2-985E-160CA6DEBF1A}" type="slidenum">
              <a:rPr lang="ko-KR" altLang="en-US" smtClean="0"/>
              <a:pPr/>
              <a:t>20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0BB8D0-2099-4276-BF53-9009E320B182}" type="slidenum">
              <a:rPr lang="ko-KR" altLang="en-US" smtClean="0"/>
              <a:pPr/>
              <a:t>21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1714603-F75D-401E-B5C5-E2937FFBD0B9}" type="slidenum">
              <a:rPr lang="ko-KR" altLang="en-US" smtClean="0"/>
              <a:pPr/>
              <a:t>22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ECF5FD-78B7-48B0-87CB-68940D51D357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91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8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23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제목, 내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3063" y="142875"/>
            <a:ext cx="7286625" cy="857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00125" y="1214438"/>
            <a:ext cx="3887788" cy="4857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40313" y="1214438"/>
            <a:ext cx="3889375" cy="4857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8FC85-BE3F-4DF6-950D-39151A6867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368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제목 및 내용 2개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3063" y="142875"/>
            <a:ext cx="7286625" cy="857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00125" y="1214438"/>
            <a:ext cx="3887788" cy="2352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40313" y="1214438"/>
            <a:ext cx="3889375" cy="2352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3"/>
          </p:nvPr>
        </p:nvSpPr>
        <p:spPr>
          <a:xfrm>
            <a:off x="1000125" y="3719513"/>
            <a:ext cx="7929563" cy="2352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912B4-5BA6-4729-B516-8EFCF2DB60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3269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3063" y="142875"/>
            <a:ext cx="7286625" cy="857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000125" y="1214438"/>
            <a:ext cx="3887788" cy="4857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40313" y="1214438"/>
            <a:ext cx="3889375" cy="4857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6F7CF-AD14-4480-A53C-FC8A5DC31E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126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0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21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6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1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9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3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2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7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59DA6CB-4C20-4B59-971F-BECCDC1BD024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452989-0E0A-41EE-BBE9-A3032DE1D0A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13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image/&#51228;8&#44053;/&#44537;&#54620;&#51649;&#50629;(&#50976;&#47532;&#51228;&#51312;).mp4" TargetMode="External"/><Relationship Id="rId2" Type="http://schemas.openxmlformats.org/officeDocument/2006/relationships/hyperlink" Target="image/&#51228;8&#44053;/&#48288;&#45348;&#52824;&#50500;&#50976;&#47532;&#48337;&#44277;&#50696;.mp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image/&#51228;8&#44053;/5&#49464;&#44592;&#49888;&#46972;&#50976;&#47532;&#48337;&#51032;&#48708;&#48128;.mp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395217">
            <a:off x="1014393" y="1937507"/>
            <a:ext cx="7962595" cy="1204306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제</a:t>
            </a:r>
            <a:r>
              <a:rPr lang="en-US" altLang="ko-KR" sz="4400" dirty="0"/>
              <a:t>5</a:t>
            </a:r>
            <a:r>
              <a:rPr lang="ko-KR" altLang="en-US" sz="4400" dirty="0" smtClean="0"/>
              <a:t>강 고대 </a:t>
            </a:r>
            <a:r>
              <a:rPr lang="ko-KR" altLang="en-US" sz="4400" dirty="0"/>
              <a:t>동서 교역과 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/>
              <a:t> </a:t>
            </a:r>
            <a:r>
              <a:rPr lang="en-US" altLang="ko-KR" sz="4400" dirty="0" smtClean="0"/>
              <a:t>               </a:t>
            </a:r>
            <a:r>
              <a:rPr lang="ko-KR" altLang="en-US" sz="4400" dirty="0" err="1" smtClean="0"/>
              <a:t>오아시스길의</a:t>
            </a:r>
            <a:r>
              <a:rPr lang="ko-KR" altLang="en-US" sz="4400" dirty="0" smtClean="0"/>
              <a:t> </a:t>
            </a:r>
            <a:r>
              <a:rPr lang="ko-KR" altLang="en-US" sz="4400" dirty="0"/>
              <a:t>번영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 rot="21046231">
            <a:off x="1350131" y="4306303"/>
            <a:ext cx="6511131" cy="756128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 smtClean="0"/>
              <a:t>한 제국과 로마제국의 만남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081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중국에 대한 서방의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 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토가스트설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6</a:t>
            </a:r>
            <a:r>
              <a:rPr lang="ko-KR" altLang="en-US" sz="2000" dirty="0" smtClean="0"/>
              <a:t>세기 비잔티움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동로마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</a:t>
            </a:r>
            <a:r>
              <a:rPr lang="ko-KR" altLang="en-US" sz="2000" u="sng" dirty="0" smtClean="0"/>
              <a:t>연대기 작가 </a:t>
            </a:r>
            <a:r>
              <a:rPr lang="ko-KR" altLang="en-US" sz="2000" dirty="0" err="1" smtClean="0"/>
              <a:t>테오필락토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Theophylactos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기록</a:t>
            </a:r>
            <a:r>
              <a:rPr lang="en-US" altLang="ko-KR" sz="2000" dirty="0" smtClean="0"/>
              <a:t>. ‘</a:t>
            </a:r>
            <a:r>
              <a:rPr lang="en-US" altLang="ko-KR" sz="2000" dirty="0" err="1" smtClean="0"/>
              <a:t>Taugast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라는 나라와 왕에 대해 기록함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-  6</a:t>
            </a:r>
            <a:r>
              <a:rPr lang="ko-KR" altLang="en-US" sz="2000" dirty="0" smtClean="0"/>
              <a:t>세기 </a:t>
            </a:r>
            <a:r>
              <a:rPr lang="ko-KR" altLang="en-US" sz="2000" dirty="0" err="1" smtClean="0"/>
              <a:t>북중국</a:t>
            </a:r>
            <a:r>
              <a:rPr lang="ko-KR" altLang="en-US" sz="2000" dirty="0" smtClean="0"/>
              <a:t> 일원에 건립된 북위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北魏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퉁구스</a:t>
            </a:r>
            <a:r>
              <a:rPr lang="en-US" altLang="ko-KR" sz="2000" dirty="0" smtClean="0"/>
              <a:t>(Tungus)</a:t>
            </a:r>
            <a:r>
              <a:rPr lang="ko-KR" altLang="en-US" sz="2000" dirty="0" smtClean="0"/>
              <a:t>계 왕실의 이름에서 비롯됨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                                              -                            * </a:t>
            </a:r>
            <a:r>
              <a:rPr lang="ko-KR" altLang="en-US" sz="2000" dirty="0" smtClean="0"/>
              <a:t>여전히 정설은 없음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379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중국에 대한 서방의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그리스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로마인의 중국 인식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그리스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기원전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세기 인도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페르시아를 통해 정보를 입수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              </a:t>
            </a:r>
            <a:r>
              <a:rPr lang="ko-KR" altLang="en-US" sz="2400" dirty="0" smtClean="0"/>
              <a:t>비단 생산국</a:t>
            </a:r>
            <a:endParaRPr lang="en-US" altLang="ko-KR" sz="24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              </a:t>
            </a:r>
            <a:r>
              <a:rPr lang="ko-KR" altLang="en-US" sz="2400" dirty="0" err="1" smtClean="0"/>
              <a:t>세레스인에</a:t>
            </a:r>
            <a:r>
              <a:rPr lang="ko-KR" altLang="en-US" sz="2400" dirty="0" smtClean="0"/>
              <a:t> 대한 환상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50111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중국에 대한 서방의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  </a:t>
            </a:r>
          </a:p>
          <a:p>
            <a:r>
              <a:rPr lang="ko-KR" altLang="en-US" sz="2000" dirty="0" smtClean="0"/>
              <a:t>한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漢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서역개통 이전 로마의 중국 인식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                  “ </a:t>
            </a:r>
            <a:r>
              <a:rPr lang="ko-KR" altLang="en-US" sz="2000" dirty="0" smtClean="0"/>
              <a:t>세상의 극지에 살고 있는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불친절한 미개인</a:t>
            </a:r>
            <a:r>
              <a:rPr lang="en-US" altLang="ko-KR" sz="2000" dirty="0" smtClean="0"/>
              <a:t>’ “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670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중국에 대한 서방의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  - 2</a:t>
            </a:r>
            <a:r>
              <a:rPr lang="ko-KR" altLang="en-US" sz="2000" dirty="0"/>
              <a:t>세기 지리학자 </a:t>
            </a:r>
            <a:r>
              <a:rPr lang="ko-KR" altLang="en-US" sz="2000" dirty="0" err="1"/>
              <a:t>프톨레마이우스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중국에 대한 정보 집대성</a:t>
            </a:r>
            <a:endParaRPr lang="en-US" altLang="ko-KR" sz="20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2000" dirty="0" smtClean="0"/>
              <a:t>“</a:t>
            </a:r>
            <a:r>
              <a:rPr lang="ko-KR" altLang="en-US" sz="2000" dirty="0" err="1" smtClean="0"/>
              <a:t>세레스인이</a:t>
            </a:r>
            <a:r>
              <a:rPr lang="ko-KR" altLang="en-US" sz="2000" dirty="0" smtClean="0"/>
              <a:t> 살고 있는 곳은 광활하지만 인구가 조밀한 나라다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동쪽은 대양에 임해 있는데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인간이 살고 있는 세계의 맨 끝이며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서쪽은 </a:t>
            </a:r>
            <a:r>
              <a:rPr lang="ko-KR" altLang="en-US" sz="2000" dirty="0" err="1" smtClean="0"/>
              <a:t>이마우스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Imaus</a:t>
            </a:r>
            <a:r>
              <a:rPr lang="en-US" altLang="ko-KR" sz="2000" dirty="0" smtClean="0"/>
              <a:t>), </a:t>
            </a:r>
            <a:r>
              <a:rPr lang="ko-KR" altLang="en-US" sz="2000" dirty="0" err="1" smtClean="0"/>
              <a:t>박트리아</a:t>
            </a:r>
            <a:r>
              <a:rPr lang="en-US" altLang="ko-KR" sz="2000" dirty="0" smtClean="0"/>
              <a:t>(Bactria)</a:t>
            </a:r>
            <a:r>
              <a:rPr lang="ko-KR" altLang="en-US" sz="2000" dirty="0" smtClean="0"/>
              <a:t> 경계에 까지 이어진다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주민은 모두 온순하고 겸손한 기질을 가진 개화인으로서 이웃과 충돌은 될수록 피하고 교제도 친밀한 편이다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생사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生絲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귀하게 여기며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견직물이나 모피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다량의 철 등 물산을 판매한다</a:t>
            </a:r>
            <a:r>
              <a:rPr lang="en-US" altLang="ko-KR" sz="2000" dirty="0" smtClean="0"/>
              <a:t>.”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771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중국에 대한 서방의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r>
              <a:rPr lang="en-US" altLang="ko-KR" sz="2000" dirty="0" smtClean="0"/>
              <a:t>- 630</a:t>
            </a:r>
            <a:r>
              <a:rPr lang="ko-KR" altLang="en-US" sz="2000" dirty="0" smtClean="0"/>
              <a:t>년 경 비잔틴제국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동로마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연대기 작가 </a:t>
            </a:r>
            <a:r>
              <a:rPr lang="ko-KR" altLang="en-US" sz="2000" dirty="0" err="1" smtClean="0"/>
              <a:t>테오필락토스의</a:t>
            </a:r>
            <a:r>
              <a:rPr lang="ko-KR" altLang="en-US" sz="2000" dirty="0" smtClean="0"/>
              <a:t> 기록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    “</a:t>
            </a:r>
            <a:r>
              <a:rPr lang="en-US" altLang="ko-KR" sz="2000" dirty="0" err="1" smtClean="0"/>
              <a:t>Taugast</a:t>
            </a:r>
            <a:r>
              <a:rPr lang="en-US" altLang="ko-KR" sz="2000" dirty="0" smtClean="0"/>
              <a:t>” 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    “</a:t>
            </a:r>
            <a:r>
              <a:rPr lang="ko-KR" altLang="en-US" sz="2000" dirty="0" smtClean="0"/>
              <a:t>여러 신을 숭배하고 정당한 법률을 가지고 있으며 냉정하고 침착한 재판을 행하고 있다</a:t>
            </a:r>
            <a:r>
              <a:rPr lang="en-US" altLang="ko-KR" sz="2000" dirty="0" smtClean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34084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로마에 </a:t>
            </a:r>
            <a:r>
              <a:rPr lang="ko-KR" altLang="en-US" b="1" dirty="0"/>
              <a:t>대한 </a:t>
            </a:r>
            <a:r>
              <a:rPr lang="ko-KR" altLang="en-US" b="1" dirty="0" smtClean="0"/>
              <a:t>한</a:t>
            </a:r>
            <a:r>
              <a:rPr lang="en-US" altLang="ko-KR" b="1" dirty="0" smtClean="0"/>
              <a:t>(</a:t>
            </a:r>
            <a:r>
              <a:rPr lang="ko-KR" altLang="en-US" b="1" dirty="0"/>
              <a:t>漢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의 </a:t>
            </a:r>
            <a:r>
              <a:rPr lang="ko-KR" altLang="en-US" b="1" dirty="0"/>
              <a:t>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  - </a:t>
            </a:r>
            <a:r>
              <a:rPr lang="ko-KR" altLang="en-US" sz="2000" dirty="0" smtClean="0"/>
              <a:t>기원전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세기 </a:t>
            </a:r>
            <a:r>
              <a:rPr lang="ko-KR" altLang="en-US" sz="2000" dirty="0" err="1" smtClean="0"/>
              <a:t>장건의</a:t>
            </a:r>
            <a:r>
              <a:rPr lang="ko-KR" altLang="en-US" sz="2000" dirty="0" smtClean="0"/>
              <a:t> 서역사행 이후 사료에 기록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- </a:t>
            </a:r>
            <a:r>
              <a:rPr lang="ko-KR" altLang="en-US" sz="2000" dirty="0" smtClean="0"/>
              <a:t>명칭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  </a:t>
            </a:r>
            <a:r>
              <a:rPr lang="ko-KR" altLang="en-US" sz="2000" dirty="0" smtClean="0"/>
              <a:t>한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여헌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犁軒</a:t>
            </a:r>
            <a:r>
              <a:rPr lang="en-US" altLang="ko-KR" sz="2000" dirty="0" smtClean="0"/>
              <a:t>)    -&gt; </a:t>
            </a:r>
            <a:r>
              <a:rPr lang="ko-KR" altLang="en-US" sz="2000" dirty="0"/>
              <a:t>사기</a:t>
            </a:r>
            <a:r>
              <a:rPr lang="en-US" altLang="ko-KR" sz="2000" dirty="0"/>
              <a:t>(</a:t>
            </a:r>
            <a:r>
              <a:rPr lang="ko-KR" altLang="en-US" sz="2000" dirty="0"/>
              <a:t>史記</a:t>
            </a:r>
            <a:r>
              <a:rPr lang="en-US" altLang="ko-KR" sz="2000" dirty="0"/>
              <a:t>), </a:t>
            </a:r>
            <a:r>
              <a:rPr lang="ko-KR" altLang="en-US" sz="2000" dirty="0"/>
              <a:t>한서</a:t>
            </a:r>
            <a:r>
              <a:rPr lang="en-US" altLang="ko-KR" sz="2000" dirty="0"/>
              <a:t>(</a:t>
            </a:r>
            <a:r>
              <a:rPr lang="ko-KR" altLang="en-US" sz="2000" dirty="0"/>
              <a:t>漢書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        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대진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大秦</a:t>
            </a:r>
            <a:r>
              <a:rPr lang="en-US" altLang="ko-KR" sz="2000" dirty="0" smtClean="0"/>
              <a:t>)    -&gt; </a:t>
            </a:r>
            <a:r>
              <a:rPr lang="ko-KR" altLang="en-US" sz="2000" dirty="0"/>
              <a:t>후한서</a:t>
            </a:r>
            <a:r>
              <a:rPr lang="en-US" altLang="ko-KR" sz="2000" dirty="0"/>
              <a:t>(</a:t>
            </a:r>
            <a:r>
              <a:rPr lang="ko-KR" altLang="en-US" sz="2000" dirty="0"/>
              <a:t>後漢書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 </a:t>
            </a:r>
            <a:r>
              <a:rPr lang="ko-KR" altLang="en-US" sz="2000" dirty="0" smtClean="0"/>
              <a:t>당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불름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拂菻</a:t>
            </a:r>
            <a:r>
              <a:rPr lang="en-US" altLang="ko-KR" sz="2000" dirty="0" smtClean="0"/>
              <a:t>)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489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로마에 대한 한</a:t>
            </a:r>
            <a:r>
              <a:rPr lang="en-US" altLang="ko-KR" b="1" dirty="0"/>
              <a:t>(</a:t>
            </a:r>
            <a:r>
              <a:rPr lang="ko-KR" altLang="en-US" b="1" dirty="0"/>
              <a:t>漢</a:t>
            </a:r>
            <a:r>
              <a:rPr lang="en-US" altLang="ko-KR" b="1" dirty="0"/>
              <a:t>)</a:t>
            </a:r>
            <a:r>
              <a:rPr lang="ko-KR" altLang="en-US" b="1" dirty="0"/>
              <a:t>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7520940" cy="3579849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  - </a:t>
            </a:r>
            <a:r>
              <a:rPr lang="ko-KR" altLang="en-US" sz="2000" dirty="0" err="1"/>
              <a:t>여헌</a:t>
            </a:r>
            <a:r>
              <a:rPr lang="en-US" altLang="ko-KR" sz="2000" dirty="0"/>
              <a:t>(</a:t>
            </a:r>
            <a:r>
              <a:rPr lang="ko-KR" altLang="en-US" sz="2000" dirty="0" err="1"/>
              <a:t>犁軒</a:t>
            </a:r>
            <a:r>
              <a:rPr lang="en-US" altLang="ko-KR" sz="2000" dirty="0"/>
              <a:t>) 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  </a:t>
            </a:r>
            <a:r>
              <a:rPr lang="ko-KR" altLang="en-US" sz="2000" dirty="0" smtClean="0"/>
              <a:t>알렉산드리아의 음역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로마제국의 범칭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/>
              <a:t>대진</a:t>
            </a:r>
            <a:r>
              <a:rPr lang="en-US" altLang="ko-KR" sz="2000" dirty="0"/>
              <a:t>(</a:t>
            </a:r>
            <a:r>
              <a:rPr lang="ko-KR" altLang="en-US" sz="2000" dirty="0"/>
              <a:t>大秦</a:t>
            </a:r>
            <a:r>
              <a:rPr lang="en-US" altLang="ko-KR" sz="2000" dirty="0"/>
              <a:t>)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    *</a:t>
            </a:r>
            <a:r>
              <a:rPr lang="ko-KR" altLang="en-US" sz="2000" dirty="0" smtClean="0"/>
              <a:t>유사성설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로마인이 중국인</a:t>
            </a:r>
            <a:r>
              <a:rPr lang="en-US" altLang="ko-KR" sz="2000" dirty="0" smtClean="0"/>
              <a:t>[</a:t>
            </a:r>
            <a:r>
              <a:rPr lang="ko-KR" altLang="en-US" sz="2000" dirty="0" smtClean="0"/>
              <a:t>秦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과 </a:t>
            </a:r>
            <a:r>
              <a:rPr lang="ko-KR" altLang="en-US" sz="2000" dirty="0" err="1" smtClean="0"/>
              <a:t>여러가지로</a:t>
            </a:r>
            <a:r>
              <a:rPr lang="ko-KR" altLang="en-US" sz="2000" dirty="0" smtClean="0"/>
              <a:t> 비슷한 점이 있어서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秦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으로 명명함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    &lt;</a:t>
            </a:r>
            <a:r>
              <a:rPr lang="ko-KR" altLang="en-US" sz="2000" dirty="0" smtClean="0"/>
              <a:t>후한서</a:t>
            </a:r>
            <a:r>
              <a:rPr lang="en-US" altLang="ko-KR" sz="2000" dirty="0" smtClean="0"/>
              <a:t>&gt; : “</a:t>
            </a:r>
            <a:r>
              <a:rPr lang="ko-KR" altLang="en-US" sz="2000" dirty="0" smtClean="0"/>
              <a:t>대진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大秦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국민은 단정장대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端正長大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하고 의복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수레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깃발이 중국인과 비슷하다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따라서 외역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外域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대진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이라 일컬었다</a:t>
            </a:r>
            <a:r>
              <a:rPr lang="en-US" altLang="ko-KR" sz="2000" dirty="0" smtClean="0"/>
              <a:t>.”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    * </a:t>
            </a:r>
            <a:r>
              <a:rPr lang="ko-KR" altLang="en-US" sz="2000" dirty="0" err="1" smtClean="0"/>
              <a:t>태서설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泰西說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679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로마에 대한 한</a:t>
            </a:r>
            <a:r>
              <a:rPr lang="en-US" altLang="ko-KR" b="1" dirty="0"/>
              <a:t>(</a:t>
            </a:r>
            <a:r>
              <a:rPr lang="ko-KR" altLang="en-US" b="1" dirty="0"/>
              <a:t>漢</a:t>
            </a:r>
            <a:r>
              <a:rPr lang="en-US" altLang="ko-KR" b="1" dirty="0"/>
              <a:t>)</a:t>
            </a:r>
            <a:r>
              <a:rPr lang="ko-KR" altLang="en-US" b="1" dirty="0"/>
              <a:t>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4992668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후한서</a:t>
            </a:r>
            <a:r>
              <a:rPr lang="en-US" altLang="ko-KR" sz="2000" dirty="0" smtClean="0"/>
              <a:t>&gt;</a:t>
            </a:r>
            <a:r>
              <a:rPr lang="ko-KR" altLang="en-US" sz="2000" dirty="0" smtClean="0"/>
              <a:t>의 기록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“</a:t>
            </a:r>
            <a:r>
              <a:rPr lang="ko-KR" altLang="en-US" sz="2000" dirty="0" smtClean="0"/>
              <a:t>통화는 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은전인데</a:t>
            </a:r>
            <a:r>
              <a:rPr lang="en-US" altLang="ko-KR" sz="2000" dirty="0" smtClean="0"/>
              <a:t>, 10</a:t>
            </a:r>
            <a:r>
              <a:rPr lang="ko-KR" altLang="en-US" sz="2000" dirty="0" smtClean="0"/>
              <a:t>은전이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금전이다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안식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安息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이나 천축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天竺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과의 교역은 바다에서 이루어지는데</a:t>
            </a:r>
            <a:r>
              <a:rPr lang="en-US" altLang="ko-KR" sz="2000" dirty="0" smtClean="0"/>
              <a:t>, 10</a:t>
            </a:r>
            <a:r>
              <a:rPr lang="ko-KR" altLang="en-US" sz="2000" dirty="0" smtClean="0"/>
              <a:t>배의 이익을 얻는다</a:t>
            </a:r>
            <a:r>
              <a:rPr lang="en-US" altLang="ko-KR" sz="2000" dirty="0" smtClean="0"/>
              <a:t>.”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“</a:t>
            </a:r>
            <a:r>
              <a:rPr lang="ko-KR" altLang="en-US" sz="2000" dirty="0" smtClean="0"/>
              <a:t>사람은 정직하고 시장 가격은 하나로 고정되어 있다</a:t>
            </a:r>
            <a:r>
              <a:rPr lang="en-US" altLang="ko-KR" sz="2000" dirty="0" smtClean="0"/>
              <a:t>.”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“</a:t>
            </a:r>
            <a:r>
              <a:rPr lang="ko-KR" altLang="en-US" sz="2000" dirty="0" smtClean="0"/>
              <a:t>대진 왕이 한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漢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과 통사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通使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원하고 있으나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안식이 한의 비단을 가지고 대진과 교역함으로써 차단하였다</a:t>
            </a:r>
            <a:r>
              <a:rPr lang="en-US" altLang="ko-KR" sz="2000" dirty="0" smtClean="0"/>
              <a:t>.”</a:t>
            </a:r>
          </a:p>
          <a:p>
            <a:r>
              <a:rPr lang="en-US" altLang="ko-KR" sz="2000" dirty="0" smtClean="0"/>
              <a:t>     *166</a:t>
            </a:r>
            <a:r>
              <a:rPr lang="ko-KR" altLang="en-US" sz="2000" dirty="0" smtClean="0"/>
              <a:t>년 </a:t>
            </a:r>
            <a:r>
              <a:rPr lang="ko-KR" altLang="en-US" sz="2000" dirty="0" err="1" smtClean="0"/>
              <a:t>대진왕</a:t>
            </a:r>
            <a:r>
              <a:rPr lang="ko-KR" altLang="en-US" sz="2000" dirty="0" smtClean="0"/>
              <a:t> 안돈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安敦</a:t>
            </a:r>
            <a:r>
              <a:rPr lang="en-US" altLang="ko-KR" sz="2000" dirty="0" smtClean="0"/>
              <a:t>, Marcus Antonius)</a:t>
            </a:r>
            <a:r>
              <a:rPr lang="ko-KR" altLang="en-US" sz="2000" dirty="0" smtClean="0"/>
              <a:t>이 처음으로 사신을 파견하여 선물을 가져옴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606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로마인의 </a:t>
            </a:r>
            <a:r>
              <a:rPr lang="en-US" altLang="ko-KR" b="1" dirty="0" smtClean="0"/>
              <a:t>‘</a:t>
            </a:r>
            <a:r>
              <a:rPr lang="ko-KR" altLang="en-US" b="1" dirty="0" smtClean="0"/>
              <a:t>비단 </a:t>
            </a:r>
            <a:r>
              <a:rPr lang="en-US" altLang="ko-KR" b="1" dirty="0" smtClean="0"/>
              <a:t>’ </a:t>
            </a:r>
            <a:r>
              <a:rPr lang="ko-KR" altLang="en-US" b="1" dirty="0" smtClean="0"/>
              <a:t>선호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6912" y="1412776"/>
            <a:ext cx="8750176" cy="489654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공화정 말기부터 엄청난 사치품인 비단이 유행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재정고갈의 원인이라고 할 정도로 성행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비단의 제조방법과 생산지</a:t>
            </a:r>
            <a:r>
              <a:rPr lang="en-US" altLang="ko-KR" sz="2400" dirty="0" smtClean="0"/>
              <a:t>(</a:t>
            </a:r>
            <a:r>
              <a:rPr lang="ko-KR" altLang="en-US" sz="2400" b="1" dirty="0" err="1" smtClean="0"/>
              <a:t>세레스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에 대한 관심이 증폭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중간교역을 독점하고 있는 </a:t>
            </a:r>
            <a:r>
              <a:rPr lang="ko-KR" altLang="en-US" sz="2400" dirty="0" err="1" smtClean="0"/>
              <a:t>파르티아로</a:t>
            </a:r>
            <a:r>
              <a:rPr lang="ko-KR" altLang="en-US" sz="2400" dirty="0" smtClean="0"/>
              <a:t> 인해 정확한 정보를 얻지 못하다가 제조방법은 </a:t>
            </a:r>
            <a:r>
              <a:rPr lang="en-US" altLang="ko-KR" sz="2400" dirty="0" smtClean="0"/>
              <a:t>6</a:t>
            </a:r>
            <a:r>
              <a:rPr lang="ko-KR" altLang="en-US" sz="2400" dirty="0" smtClean="0"/>
              <a:t>세기에 이르러서야 알려짐</a:t>
            </a:r>
            <a:r>
              <a:rPr lang="en-US" altLang="ko-KR" sz="2400" dirty="0" smtClean="0"/>
              <a:t>.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04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ko-KR" altLang="en-US" dirty="0" smtClean="0"/>
              <a:t>비단의 전</a:t>
            </a:r>
            <a:r>
              <a:rPr lang="ko-KR" altLang="en-US" dirty="0"/>
              <a:t>파</a:t>
            </a:r>
            <a:endParaRPr lang="ko-KR" altLang="en-US" dirty="0" smtClean="0"/>
          </a:p>
        </p:txBody>
      </p:sp>
      <p:pic>
        <p:nvPicPr>
          <p:cNvPr id="14339" name="Picture 4" descr="비단서전루트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504" y="1484783"/>
            <a:ext cx="8856984" cy="4772885"/>
          </a:xfrm>
          <a:noFill/>
        </p:spPr>
      </p:pic>
    </p:spTree>
    <p:extLst>
      <p:ext uri="{BB962C8B-B14F-4D97-AF65-F5344CB8AC3E}">
        <p14:creationId xmlns:p14="http://schemas.microsoft.com/office/powerpoint/2010/main" val="2110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781878"/>
            <a:ext cx="8640960" cy="5344285"/>
          </a:xfrm>
        </p:spPr>
        <p:txBody>
          <a:bodyPr>
            <a:normAutofit lnSpcReduction="10000"/>
          </a:bodyPr>
          <a:lstStyle/>
          <a:p>
            <a:pPr marL="36576" indent="0">
              <a:buNone/>
            </a:pPr>
            <a:r>
              <a:rPr lang="en-US" altLang="ko-KR" sz="3600" dirty="0"/>
              <a:t> </a:t>
            </a:r>
            <a:r>
              <a:rPr lang="en-US" altLang="ko-KR" sz="3600" dirty="0" smtClean="0"/>
              <a:t> - </a:t>
            </a:r>
            <a:r>
              <a:rPr lang="ko-KR" altLang="en-US" sz="3600" dirty="0" smtClean="0"/>
              <a:t>한</a:t>
            </a:r>
            <a:r>
              <a:rPr lang="en-US" altLang="ko-KR" sz="3600" dirty="0" smtClean="0"/>
              <a:t>(</a:t>
            </a:r>
            <a:r>
              <a:rPr lang="ko-KR" altLang="en-US" sz="3600" dirty="0"/>
              <a:t>漢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은 흉노와의 </a:t>
            </a:r>
            <a:r>
              <a:rPr lang="ko-KR" altLang="en-US" sz="3600" dirty="0" err="1" smtClean="0"/>
              <a:t>타림분지</a:t>
            </a:r>
            <a:r>
              <a:rPr lang="ko-KR" altLang="en-US" sz="3600" dirty="0" smtClean="0"/>
              <a:t> 쟁탈전에서 승리한 후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 서역경영을 통해 파미르고원 이동의 육로를 장악</a:t>
            </a:r>
            <a:r>
              <a:rPr lang="en-US" altLang="ko-KR" sz="3600" dirty="0" smtClean="0"/>
              <a:t>.</a:t>
            </a:r>
          </a:p>
          <a:p>
            <a:pPr>
              <a:buFontTx/>
              <a:buChar char="-"/>
            </a:pPr>
            <a:endParaRPr lang="en-US" altLang="ko-KR" sz="3600" dirty="0"/>
          </a:p>
          <a:p>
            <a:pPr marL="36576" indent="0">
              <a:buNone/>
            </a:pPr>
            <a:r>
              <a:rPr lang="en-US" altLang="ko-KR" sz="3600" dirty="0" smtClean="0"/>
              <a:t>  - </a:t>
            </a:r>
            <a:r>
              <a:rPr lang="ko-KR" altLang="en-US" sz="3600" dirty="0" smtClean="0"/>
              <a:t>로마는 </a:t>
            </a:r>
            <a:r>
              <a:rPr lang="ko-KR" altLang="en-US" sz="3600" dirty="0" err="1" smtClean="0"/>
              <a:t>파르티아와</a:t>
            </a:r>
            <a:r>
              <a:rPr lang="ko-KR" altLang="en-US" sz="3600" dirty="0" smtClean="0"/>
              <a:t> 대치상태에 있었기 때문에 인도와 동남아시아를 중계하는 비단무역 시도</a:t>
            </a:r>
            <a:r>
              <a:rPr lang="en-US" altLang="ko-KR" sz="3600" dirty="0" smtClean="0"/>
              <a:t>. </a:t>
            </a:r>
          </a:p>
          <a:p>
            <a:pPr marL="36576" indent="0">
              <a:buNone/>
            </a:pPr>
            <a:endParaRPr lang="en-US" altLang="ko-KR" sz="3600" dirty="0"/>
          </a:p>
          <a:p>
            <a:pPr marL="36576" indent="0">
              <a:buNone/>
            </a:pPr>
            <a:r>
              <a:rPr lang="en-US" altLang="ko-KR" sz="3600" dirty="0" smtClean="0"/>
              <a:t>  - </a:t>
            </a:r>
            <a:r>
              <a:rPr lang="ko-KR" altLang="en-US" sz="3600" dirty="0" err="1" smtClean="0"/>
              <a:t>중계점이었던</a:t>
            </a:r>
            <a:r>
              <a:rPr lang="ko-KR" altLang="en-US" sz="3600" dirty="0" smtClean="0"/>
              <a:t> 인도차이나반도에서 두 문명의 유물 대량 발굴 </a:t>
            </a:r>
          </a:p>
        </p:txBody>
      </p:sp>
    </p:spTree>
    <p:extLst>
      <p:ext uri="{BB962C8B-B14F-4D97-AF65-F5344CB8AC3E}">
        <p14:creationId xmlns:p14="http://schemas.microsoft.com/office/powerpoint/2010/main" val="33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   </a:t>
            </a:r>
            <a:r>
              <a:rPr lang="ko-KR" altLang="en-US" sz="3600" b="1" dirty="0" smtClean="0"/>
              <a:t>비단의 제조과정</a:t>
            </a:r>
          </a:p>
        </p:txBody>
      </p:sp>
      <p:pic>
        <p:nvPicPr>
          <p:cNvPr id="15364" name="Picture 6" descr="비단제조과정(고치에서 실뽑기)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158160" y="1846263"/>
            <a:ext cx="2872129" cy="4022725"/>
          </a:xfrm>
          <a:noFill/>
        </p:spPr>
      </p:pic>
      <p:pic>
        <p:nvPicPr>
          <p:cNvPr id="15363" name="Picture 4" descr="비단제조과정(누에기르기)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0" y="765175"/>
            <a:ext cx="4500563" cy="6183313"/>
          </a:xfrm>
          <a:noFill/>
        </p:spPr>
      </p:pic>
    </p:spTree>
    <p:extLst>
      <p:ext uri="{BB962C8B-B14F-4D97-AF65-F5344CB8AC3E}">
        <p14:creationId xmlns:p14="http://schemas.microsoft.com/office/powerpoint/2010/main" val="3789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7520940" cy="548640"/>
          </a:xfrm>
        </p:spPr>
        <p:txBody>
          <a:bodyPr/>
          <a:lstStyle/>
          <a:p>
            <a:pPr eaLnBrk="1" hangingPunct="1"/>
            <a:r>
              <a:rPr lang="ko-KR" altLang="en-US" sz="3200" b="1" dirty="0" smtClean="0"/>
              <a:t>비단의 직조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물레</a:t>
            </a:r>
            <a:r>
              <a:rPr lang="en-US" altLang="ko-KR" sz="3200" b="1" dirty="0" smtClean="0"/>
              <a:t>)</a:t>
            </a:r>
          </a:p>
        </p:txBody>
      </p:sp>
      <p:pic>
        <p:nvPicPr>
          <p:cNvPr id="16387" name="Picture 10" descr="비단제좆과정(물레에서 천 짜기)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124744"/>
            <a:ext cx="3672408" cy="5269107"/>
          </a:xfrm>
        </p:spPr>
      </p:pic>
    </p:spTree>
    <p:extLst>
      <p:ext uri="{BB962C8B-B14F-4D97-AF65-F5344CB8AC3E}">
        <p14:creationId xmlns:p14="http://schemas.microsoft.com/office/powerpoint/2010/main" val="34237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실제 비단 제조 모습</a:t>
            </a:r>
          </a:p>
        </p:txBody>
      </p:sp>
      <p:pic>
        <p:nvPicPr>
          <p:cNvPr id="17411" name="Picture 4" descr="실제 비단제조과정(누에고치에서)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8864" y="1477352"/>
            <a:ext cx="4769160" cy="5089521"/>
          </a:xfrm>
          <a:noFill/>
        </p:spPr>
      </p:pic>
      <p:pic>
        <p:nvPicPr>
          <p:cNvPr id="17412" name="Picture 6" descr="실제 비단 제조(물레에서 천짜기)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64075" y="3002008"/>
            <a:ext cx="3702050" cy="1711234"/>
          </a:xfrm>
          <a:noFill/>
        </p:spPr>
      </p:pic>
    </p:spTree>
    <p:extLst>
      <p:ext uri="{BB962C8B-B14F-4D97-AF65-F5344CB8AC3E}">
        <p14:creationId xmlns:p14="http://schemas.microsoft.com/office/powerpoint/2010/main" val="35438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b="1" dirty="0" err="1" smtClean="0"/>
              <a:t>로만글라스</a:t>
            </a:r>
            <a:endParaRPr lang="ko-KR" altLang="en-US" sz="32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96912" y="1484784"/>
            <a:ext cx="8750176" cy="495086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400" dirty="0" smtClean="0"/>
              <a:t>BC 1</a:t>
            </a:r>
            <a:r>
              <a:rPr lang="ko-KR" altLang="en-US" sz="2400" dirty="0" smtClean="0"/>
              <a:t>세기</a:t>
            </a:r>
            <a:r>
              <a:rPr lang="en-US" altLang="ko-KR" sz="2400" dirty="0" smtClean="0"/>
              <a:t>-AD 4</a:t>
            </a:r>
            <a:r>
              <a:rPr lang="ko-KR" altLang="en-US" sz="2400" dirty="0" smtClean="0"/>
              <a:t>세기 로마제국에서 만들어진 유리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2400" dirty="0" smtClean="0"/>
          </a:p>
          <a:p>
            <a:pPr>
              <a:buFontTx/>
              <a:buChar char="-"/>
            </a:pP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대롱불기법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의 발명으로 양식</a:t>
            </a:r>
            <a:r>
              <a:rPr lang="en-US" altLang="ko-KR" sz="2400" dirty="0" smtClean="0"/>
              <a:t>·</a:t>
            </a:r>
            <a:r>
              <a:rPr lang="ko-KR" altLang="en-US" sz="2400" dirty="0" smtClean="0"/>
              <a:t>문양</a:t>
            </a:r>
            <a:r>
              <a:rPr lang="en-US" altLang="ko-KR" sz="2400" dirty="0" smtClean="0"/>
              <a:t>·</a:t>
            </a:r>
            <a:r>
              <a:rPr lang="ko-KR" altLang="en-US" sz="2400" dirty="0" smtClean="0"/>
              <a:t>기법 등에서 유리제조의 </a:t>
            </a:r>
            <a:r>
              <a:rPr lang="ko-KR" altLang="en-US" sz="2400" dirty="0" err="1" smtClean="0"/>
              <a:t>대혁신이</a:t>
            </a:r>
            <a:r>
              <a:rPr lang="ko-KR" altLang="en-US" sz="2400" dirty="0" smtClean="0"/>
              <a:t> 이루어짐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실크로드의 개통으로 한의 비단이 서쪽으로 수출되었던 것에 비해 ‘</a:t>
            </a:r>
            <a:r>
              <a:rPr lang="ko-KR" altLang="en-US" sz="2400" dirty="0" err="1" smtClean="0"/>
              <a:t>로만글라스</a:t>
            </a:r>
            <a:r>
              <a:rPr lang="ko-KR" altLang="en-US" sz="2400" dirty="0" smtClean="0"/>
              <a:t>’는 동쪽으로 전파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- </a:t>
            </a:r>
            <a:r>
              <a:rPr lang="ko-KR" altLang="en-US" sz="2400" dirty="0" smtClean="0"/>
              <a:t>중국 각지에서 </a:t>
            </a:r>
            <a:r>
              <a:rPr lang="ko-KR" altLang="en-US" sz="2400" dirty="0" err="1" smtClean="0"/>
              <a:t>로만글라스가</a:t>
            </a:r>
            <a:r>
              <a:rPr lang="ko-KR" altLang="en-US" sz="2400" dirty="0" smtClean="0"/>
              <a:t> 출토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제조법을 모방한 자체 생산품도 나오며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한반도에서도 출토</a:t>
            </a:r>
          </a:p>
        </p:txBody>
      </p:sp>
    </p:spTree>
    <p:extLst>
      <p:ext uri="{BB962C8B-B14F-4D97-AF65-F5344CB8AC3E}">
        <p14:creationId xmlns:p14="http://schemas.microsoft.com/office/powerpoint/2010/main" val="26169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 err="1"/>
              <a:t>로만글라스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41" y="1846263"/>
            <a:ext cx="5989168" cy="4022725"/>
          </a:xfrm>
        </p:spPr>
      </p:pic>
    </p:spTree>
    <p:extLst>
      <p:ext uri="{BB962C8B-B14F-4D97-AF65-F5344CB8AC3E}">
        <p14:creationId xmlns:p14="http://schemas.microsoft.com/office/powerpoint/2010/main" val="303159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로만글라스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25" y="2552700"/>
            <a:ext cx="1752600" cy="2609850"/>
          </a:xfrm>
        </p:spPr>
      </p:pic>
    </p:spTree>
    <p:extLst>
      <p:ext uri="{BB962C8B-B14F-4D97-AF65-F5344CB8AC3E}">
        <p14:creationId xmlns:p14="http://schemas.microsoft.com/office/powerpoint/2010/main" val="9327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유리제품 제조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endParaRPr lang="en-US" altLang="ko-KR" sz="2000" dirty="0" smtClean="0"/>
          </a:p>
          <a:p>
            <a:pPr>
              <a:buAutoNum type="arabicPeriod"/>
            </a:pPr>
            <a:endParaRPr lang="en-US" altLang="ko-KR" sz="2000" dirty="0"/>
          </a:p>
          <a:p>
            <a:pPr>
              <a:buAutoNum type="arabicPeriod"/>
            </a:pPr>
            <a:r>
              <a:rPr lang="ko-KR" altLang="en-US" sz="2000" dirty="0" smtClean="0"/>
              <a:t>베네치아 유리병 공예 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>
                <a:hlinkClick r:id="rId2" action="ppaction://hlinkfile"/>
              </a:rPr>
              <a:t>동영상</a:t>
            </a:r>
            <a:r>
              <a:rPr lang="en-US" altLang="ko-KR" sz="2000" dirty="0" smtClean="0"/>
              <a:t>)</a:t>
            </a:r>
          </a:p>
          <a:p>
            <a:pPr>
              <a:buAutoNum type="arabicPeriod"/>
            </a:pPr>
            <a:endParaRPr lang="en-US" altLang="ko-KR" sz="2000" dirty="0"/>
          </a:p>
          <a:p>
            <a:pPr>
              <a:buAutoNum type="arabicPeriod"/>
            </a:pPr>
            <a:r>
              <a:rPr lang="ko-KR" altLang="en-US" sz="2000" dirty="0" smtClean="0"/>
              <a:t>유리병 제조 </a:t>
            </a:r>
            <a:r>
              <a:rPr lang="en-US" altLang="ko-KR" sz="2000" dirty="0" smtClean="0"/>
              <a:t>(</a:t>
            </a:r>
            <a:r>
              <a:rPr lang="ko-KR" altLang="en-US" sz="2000" dirty="0" smtClean="0">
                <a:hlinkClick r:id="rId3" action="ppaction://hlinkfile"/>
              </a:rPr>
              <a:t>동영상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7920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7" y="188640"/>
            <a:ext cx="7286625" cy="857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ko-KR" altLang="en-US" smtClean="0"/>
              <a:t>로만글라스</a:t>
            </a:r>
            <a:endParaRPr lang="ko-KR" altLang="en-US" dirty="0" smtClean="0"/>
          </a:p>
        </p:txBody>
      </p:sp>
      <p:pic>
        <p:nvPicPr>
          <p:cNvPr id="18435" name="Picture 4" descr="로만글라스(고블릿 술잔 쿠샨왕조 인도출토)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19672" y="1124744"/>
            <a:ext cx="5543550" cy="4319588"/>
          </a:xfrm>
          <a:noFill/>
        </p:spPr>
      </p:pic>
      <p:sp>
        <p:nvSpPr>
          <p:cNvPr id="1843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2411413" y="5661025"/>
            <a:ext cx="4537075" cy="11969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ko-KR" altLang="en-US" sz="2000" dirty="0" err="1" smtClean="0"/>
              <a:t>색그림이</a:t>
            </a:r>
            <a:r>
              <a:rPr lang="ko-KR" altLang="en-US" sz="2000" dirty="0" smtClean="0"/>
              <a:t> 그려진 잔</a:t>
            </a:r>
            <a:r>
              <a:rPr lang="en-US" altLang="ko-KR" sz="2000" dirty="0" smtClean="0"/>
              <a:t>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smtClean="0"/>
              <a:t>     </a:t>
            </a:r>
            <a:r>
              <a:rPr lang="ko-KR" altLang="en-US" sz="2000" dirty="0" smtClean="0"/>
              <a:t>에나멜 채색의 </a:t>
            </a:r>
            <a:r>
              <a:rPr lang="ko-KR" altLang="en-US" sz="2000" dirty="0" err="1" smtClean="0"/>
              <a:t>고블릿</a:t>
            </a:r>
            <a:r>
              <a:rPr lang="ko-KR" altLang="en-US" sz="2000" dirty="0" smtClean="0"/>
              <a:t> 술잔 표면에는 고전 그리스풍의 남녀 </a:t>
            </a:r>
            <a:r>
              <a:rPr lang="ko-KR" altLang="en-US" sz="2000" dirty="0" err="1" smtClean="0"/>
              <a:t>네명이</a:t>
            </a:r>
            <a:r>
              <a:rPr lang="ko-KR" altLang="en-US" sz="2000" dirty="0" smtClean="0"/>
              <a:t> 그려져 있음</a:t>
            </a:r>
            <a:r>
              <a:rPr lang="en-US" altLang="ko-KR" sz="2000" dirty="0" smtClean="0"/>
              <a:t>. 1-2</a:t>
            </a:r>
            <a:r>
              <a:rPr lang="ko-KR" altLang="en-US" sz="2000" dirty="0" smtClean="0"/>
              <a:t>세기 </a:t>
            </a:r>
            <a:r>
              <a:rPr lang="ko-KR" altLang="en-US" sz="2000" dirty="0" err="1" smtClean="0"/>
              <a:t>쿠샨왕조</a:t>
            </a:r>
            <a:r>
              <a:rPr lang="ko-KR" altLang="en-US" sz="2000" dirty="0" smtClean="0"/>
              <a:t> 출토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9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86625" cy="857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ko-KR" altLang="en-US" dirty="0" err="1" smtClean="0"/>
              <a:t>로만글라스</a:t>
            </a:r>
            <a:endParaRPr lang="ko-KR" altLang="en-US" dirty="0" smtClean="0"/>
          </a:p>
        </p:txBody>
      </p:sp>
      <p:pic>
        <p:nvPicPr>
          <p:cNvPr id="19459" name="Picture 4" descr="로만글래스(고블릿술잔)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000125" y="1456736"/>
            <a:ext cx="3887788" cy="4373154"/>
          </a:xfrm>
          <a:noFill/>
        </p:spPr>
      </p:pic>
      <p:sp>
        <p:nvSpPr>
          <p:cNvPr id="1946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436096" y="1557337"/>
            <a:ext cx="3312368" cy="446395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ko-KR" altLang="en-US" sz="2600" dirty="0" err="1" smtClean="0"/>
              <a:t>무색투명한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고블릿</a:t>
            </a:r>
            <a:r>
              <a:rPr lang="ko-KR" altLang="en-US" sz="2600" dirty="0" smtClean="0"/>
              <a:t> 술잔</a:t>
            </a:r>
            <a:r>
              <a:rPr lang="en-US" altLang="ko-KR" sz="2600" dirty="0" smtClean="0"/>
              <a:t>. </a:t>
            </a:r>
            <a:r>
              <a:rPr lang="ko-KR" altLang="en-US" sz="2600" dirty="0" smtClean="0"/>
              <a:t>기면은 에나멜채색</a:t>
            </a:r>
            <a:r>
              <a:rPr lang="en-US" altLang="ko-KR" sz="26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2600" dirty="0"/>
          </a:p>
          <a:p>
            <a:pPr eaLnBrk="1" hangingPunct="1">
              <a:lnSpc>
                <a:spcPct val="90000"/>
              </a:lnSpc>
            </a:pPr>
            <a:r>
              <a:rPr lang="ko-KR" altLang="en-US" sz="2600" dirty="0" smtClean="0"/>
              <a:t>트로이전쟁의 헥토르와 아킬레스의 전투장면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오른쪽</a:t>
            </a:r>
            <a:r>
              <a:rPr lang="en-US" altLang="ko-KR" sz="26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ko-KR" sz="2600" dirty="0"/>
          </a:p>
          <a:p>
            <a:pPr eaLnBrk="1" hangingPunct="1">
              <a:lnSpc>
                <a:spcPct val="90000"/>
              </a:lnSpc>
            </a:pPr>
            <a:r>
              <a:rPr lang="ko-KR" altLang="en-US" sz="2600" dirty="0" smtClean="0"/>
              <a:t>수렵하는 장면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왼쪽</a:t>
            </a:r>
            <a:r>
              <a:rPr lang="en-US" altLang="ko-KR" sz="26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135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7" y="332656"/>
            <a:ext cx="7286625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dirty="0" err="1" smtClean="0"/>
              <a:t>로만글라스</a:t>
            </a:r>
            <a:endParaRPr lang="ko-KR" altLang="en-US" dirty="0" smtClean="0"/>
          </a:p>
        </p:txBody>
      </p:sp>
      <p:pic>
        <p:nvPicPr>
          <p:cNvPr id="20483" name="Picture 4" descr="로만글라스(밀레피오리 접시; 천의 꽃)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1916832"/>
            <a:ext cx="4910134" cy="3096344"/>
          </a:xfrm>
          <a:noFill/>
        </p:spPr>
      </p:pic>
      <p:pic>
        <p:nvPicPr>
          <p:cNvPr id="20484" name="Picture 6" descr="로만글라스(리톤 술잔)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tretch>
            <a:fillRect/>
          </a:stretch>
        </p:blipFill>
        <p:spPr>
          <a:xfrm>
            <a:off x="6076475" y="1214438"/>
            <a:ext cx="1817051" cy="2352675"/>
          </a:xfrm>
          <a:noFill/>
        </p:spPr>
      </p:pic>
      <p:sp>
        <p:nvSpPr>
          <p:cNvPr id="20485" name="Rectangle 8"/>
          <p:cNvSpPr>
            <a:spLocks noGrp="1" noChangeArrowheads="1"/>
          </p:cNvSpPr>
          <p:nvPr>
            <p:ph type="body" sz="half" idx="3"/>
          </p:nvPr>
        </p:nvSpPr>
        <p:spPr>
          <a:xfrm>
            <a:off x="971550" y="5438775"/>
            <a:ext cx="7929563" cy="14192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왼쪽</a:t>
            </a:r>
            <a:r>
              <a:rPr lang="en-US" altLang="ko-KR" sz="2600" dirty="0"/>
              <a:t> 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밀레피오리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접시 </a:t>
            </a:r>
            <a:r>
              <a:rPr lang="en-US" altLang="ko-KR" sz="2600" dirty="0" smtClean="0"/>
              <a:t>1-2</a:t>
            </a:r>
            <a:r>
              <a:rPr lang="ko-KR" altLang="en-US" sz="2600" dirty="0" smtClean="0"/>
              <a:t>세기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오른편 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리톤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뿔 모양</a:t>
            </a:r>
            <a:r>
              <a:rPr lang="en-US" altLang="ko-KR" sz="2600" dirty="0" smtClean="0"/>
              <a:t>)</a:t>
            </a:r>
            <a:r>
              <a:rPr lang="ko-KR" altLang="en-US" sz="2600" dirty="0" smtClean="0"/>
              <a:t> 술잔 </a:t>
            </a:r>
            <a:r>
              <a:rPr lang="en-US" altLang="ko-KR" sz="2600" dirty="0" smtClean="0"/>
              <a:t>1-2</a:t>
            </a:r>
            <a:r>
              <a:rPr lang="ko-KR" altLang="en-US" sz="2600" dirty="0" smtClean="0"/>
              <a:t>세기</a:t>
            </a:r>
          </a:p>
        </p:txBody>
      </p:sp>
    </p:spTree>
    <p:extLst>
      <p:ext uri="{BB962C8B-B14F-4D97-AF65-F5344CB8AC3E}">
        <p14:creationId xmlns:p14="http://schemas.microsoft.com/office/powerpoint/2010/main" val="21244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416"/>
            <a:ext cx="9030158" cy="5079464"/>
          </a:xfrm>
        </p:spPr>
      </p:pic>
    </p:spTree>
    <p:extLst>
      <p:ext uri="{BB962C8B-B14F-4D97-AF65-F5344CB8AC3E}">
        <p14:creationId xmlns:p14="http://schemas.microsoft.com/office/powerpoint/2010/main" val="1011400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mtClean="0">
                <a:latin typeface="Arial" charset="0"/>
              </a:rPr>
              <a:t>‘</a:t>
            </a:r>
            <a:r>
              <a:rPr lang="ko-KR" altLang="en-US" smtClean="0"/>
              <a:t>로만글라스</a:t>
            </a:r>
            <a:r>
              <a:rPr lang="ko-KR" altLang="en-US" smtClean="0">
                <a:latin typeface="Arial" charset="0"/>
              </a:rPr>
              <a:t>’</a:t>
            </a:r>
            <a:endParaRPr lang="ko-KR" altLang="en-US" smtClean="0"/>
          </a:p>
        </p:txBody>
      </p:sp>
      <p:pic>
        <p:nvPicPr>
          <p:cNvPr id="21507" name="Picture 4" descr="로만글라스(밀레피오리 천의 꽃 모자이크유리그릇)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42988" y="1214438"/>
            <a:ext cx="3744912" cy="3943350"/>
          </a:xfrm>
          <a:noFill/>
        </p:spPr>
      </p:pic>
      <p:pic>
        <p:nvPicPr>
          <p:cNvPr id="21508" name="Picture 6" descr="로만글라스(부조장식배 3세기)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87900" y="1214438"/>
            <a:ext cx="4248150" cy="3943350"/>
          </a:xfrm>
          <a:noFill/>
        </p:spPr>
      </p:pic>
      <p:sp>
        <p:nvSpPr>
          <p:cNvPr id="21509" name="Rectangle 8"/>
          <p:cNvSpPr>
            <a:spLocks noGrp="1" noChangeArrowheads="1"/>
          </p:cNvSpPr>
          <p:nvPr>
            <p:ph type="body" sz="half" idx="3"/>
          </p:nvPr>
        </p:nvSpPr>
        <p:spPr>
          <a:xfrm>
            <a:off x="1042988" y="5367338"/>
            <a:ext cx="7929562" cy="14906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왼쪽 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커트글라스</a:t>
            </a:r>
            <a:r>
              <a:rPr lang="en-US" altLang="ko-KR" sz="2600" dirty="0" smtClean="0"/>
              <a:t>, </a:t>
            </a:r>
            <a:r>
              <a:rPr lang="ko-KR" altLang="en-US" sz="2600" dirty="0" err="1" smtClean="0"/>
              <a:t>이란계</a:t>
            </a:r>
            <a:r>
              <a:rPr lang="ko-KR" altLang="en-US" sz="2600" dirty="0" smtClean="0"/>
              <a:t> 커트글라스의 원류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오른쪽 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부조장식배</a:t>
            </a:r>
            <a:r>
              <a:rPr lang="en-US" altLang="ko-KR" sz="2600" dirty="0" smtClean="0"/>
              <a:t>, 3</a:t>
            </a:r>
            <a:r>
              <a:rPr lang="ko-KR" altLang="en-US" sz="2600" dirty="0" smtClean="0"/>
              <a:t>세기</a:t>
            </a:r>
          </a:p>
        </p:txBody>
      </p:sp>
    </p:spTree>
    <p:extLst>
      <p:ext uri="{BB962C8B-B14F-4D97-AF65-F5344CB8AC3E}">
        <p14:creationId xmlns:p14="http://schemas.microsoft.com/office/powerpoint/2010/main" val="32023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mtClean="0"/>
              <a:t>중국 출토 유리</a:t>
            </a:r>
          </a:p>
        </p:txBody>
      </p:sp>
      <p:pic>
        <p:nvPicPr>
          <p:cNvPr id="22531" name="Picture 4" descr="로마계 유리병(중국 동한 낙양 출토)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5536" y="1052736"/>
            <a:ext cx="3384550" cy="4464050"/>
          </a:xfrm>
          <a:noFill/>
        </p:spPr>
      </p:pic>
      <p:pic>
        <p:nvPicPr>
          <p:cNvPr id="22532" name="Picture 6" descr="모자이크 유리병 파편(중국 강소 출토 1세기중엽)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139952" y="1268760"/>
            <a:ext cx="4464621" cy="4086770"/>
          </a:xfrm>
          <a:noFill/>
        </p:spPr>
      </p:pic>
      <p:sp>
        <p:nvSpPr>
          <p:cNvPr id="22533" name="Rectangle 8"/>
          <p:cNvSpPr>
            <a:spLocks noGrp="1" noChangeArrowheads="1"/>
          </p:cNvSpPr>
          <p:nvPr>
            <p:ph type="body" sz="half" idx="3"/>
          </p:nvPr>
        </p:nvSpPr>
        <p:spPr>
          <a:xfrm>
            <a:off x="1000125" y="5516563"/>
            <a:ext cx="7929563" cy="1341437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왼쪽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후한 낙양 출토 </a:t>
            </a:r>
            <a:r>
              <a:rPr lang="ko-KR" altLang="en-US" sz="2600" dirty="0" err="1" smtClean="0"/>
              <a:t>로만글라스</a:t>
            </a:r>
            <a:endParaRPr lang="ko-KR" altLang="en-US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오른쪽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모자이크 유리병 파편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중국 </a:t>
            </a:r>
            <a:r>
              <a:rPr lang="ko-KR" altLang="en-US" sz="2600" dirty="0" err="1" smtClean="0"/>
              <a:t>강소</a:t>
            </a:r>
            <a:r>
              <a:rPr lang="ko-KR" altLang="en-US" sz="2600" dirty="0" smtClean="0"/>
              <a:t> 출토 </a:t>
            </a:r>
            <a:r>
              <a:rPr lang="en-US" altLang="ko-KR" sz="2600" dirty="0" smtClean="0"/>
              <a:t>1</a:t>
            </a:r>
            <a:r>
              <a:rPr lang="ko-KR" altLang="en-US" sz="2600" dirty="0" smtClean="0"/>
              <a:t>세기</a:t>
            </a:r>
            <a:r>
              <a:rPr lang="en-US" altLang="ko-KR" sz="2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2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금관가야 출토 유리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4819080" cy="355184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429"/>
            <a:ext cx="3247008" cy="2253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09873"/>
            <a:ext cx="4154961" cy="60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신라 경주 출토 유리</a:t>
            </a:r>
          </a:p>
        </p:txBody>
      </p:sp>
      <p:pic>
        <p:nvPicPr>
          <p:cNvPr id="23555" name="Picture 4" descr="유리배(경주 황남대총 발굴 중앙박물관)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556792"/>
            <a:ext cx="3657600" cy="4163945"/>
          </a:xfrm>
          <a:noFill/>
        </p:spPr>
      </p:pic>
      <p:pic>
        <p:nvPicPr>
          <p:cNvPr id="23556" name="Picture 6" descr="유리배(천마총, 경주박물관)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923599" y="1846263"/>
            <a:ext cx="3183002" cy="4022725"/>
          </a:xfrm>
          <a:noFill/>
        </p:spPr>
      </p:pic>
    </p:spTree>
    <p:extLst>
      <p:ext uri="{BB962C8B-B14F-4D97-AF65-F5344CB8AC3E}">
        <p14:creationId xmlns:p14="http://schemas.microsoft.com/office/powerpoint/2010/main" val="39865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신라 경주 출토 유리</a:t>
            </a:r>
          </a:p>
        </p:txBody>
      </p:sp>
      <p:pic>
        <p:nvPicPr>
          <p:cNvPr id="24579" name="Picture 4" descr="유리배(경주 황남대총 출토 국립중앙박물관)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60673" y="1846263"/>
            <a:ext cx="7067104" cy="4022725"/>
          </a:xfrm>
          <a:noFill/>
        </p:spPr>
      </p:pic>
    </p:spTree>
    <p:extLst>
      <p:ext uri="{BB962C8B-B14F-4D97-AF65-F5344CB8AC3E}">
        <p14:creationId xmlns:p14="http://schemas.microsoft.com/office/powerpoint/2010/main" val="36049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mtClean="0"/>
              <a:t>신라 경주 출토 유리</a:t>
            </a:r>
          </a:p>
        </p:txBody>
      </p:sp>
      <p:pic>
        <p:nvPicPr>
          <p:cNvPr id="25603" name="Picture 4" descr="점박이 유리잔(독일 쾰른 4세기)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9552" y="1052736"/>
            <a:ext cx="3744912" cy="4248150"/>
          </a:xfrm>
          <a:noFill/>
        </p:spPr>
      </p:pic>
      <p:pic>
        <p:nvPicPr>
          <p:cNvPr id="25604" name="Picture 6" descr="청색 점박이유리잔(경주 금령총 출토)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87900" y="981075"/>
            <a:ext cx="4176713" cy="4248150"/>
          </a:xfrm>
          <a:noFill/>
        </p:spPr>
      </p:pic>
      <p:sp>
        <p:nvSpPr>
          <p:cNvPr id="25605" name="Rectangle 8"/>
          <p:cNvSpPr>
            <a:spLocks noGrp="1" noChangeArrowheads="1"/>
          </p:cNvSpPr>
          <p:nvPr>
            <p:ph type="body" sz="half" idx="3"/>
          </p:nvPr>
        </p:nvSpPr>
        <p:spPr>
          <a:xfrm>
            <a:off x="900113" y="5300663"/>
            <a:ext cx="7929562" cy="15573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왼쪽</a:t>
            </a:r>
            <a:r>
              <a:rPr lang="en-US" altLang="ko-KR" sz="2600" dirty="0"/>
              <a:t> 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독일 </a:t>
            </a:r>
            <a:r>
              <a:rPr lang="ko-KR" altLang="en-US" sz="2600" dirty="0" err="1" smtClean="0"/>
              <a:t>쾰른</a:t>
            </a:r>
            <a:r>
              <a:rPr lang="ko-KR" altLang="en-US" sz="2600" dirty="0" smtClean="0"/>
              <a:t> 출토 점박이 유리잔</a:t>
            </a:r>
            <a:r>
              <a:rPr lang="en-US" altLang="ko-KR" sz="2600" dirty="0" smtClean="0"/>
              <a:t>(4</a:t>
            </a:r>
            <a:r>
              <a:rPr lang="ko-KR" altLang="en-US" sz="2600" dirty="0" smtClean="0"/>
              <a:t>세기</a:t>
            </a:r>
            <a:r>
              <a:rPr lang="en-US" altLang="ko-KR" sz="26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오른쪽 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경주 </a:t>
            </a:r>
            <a:r>
              <a:rPr lang="ko-KR" altLang="en-US" sz="2600" dirty="0" err="1" smtClean="0"/>
              <a:t>금령총</a:t>
            </a:r>
            <a:r>
              <a:rPr lang="ko-KR" altLang="en-US" sz="2600" dirty="0" smtClean="0"/>
              <a:t> 출토 점박이 유리잔</a:t>
            </a:r>
          </a:p>
        </p:txBody>
      </p:sp>
    </p:spTree>
    <p:extLst>
      <p:ext uri="{BB962C8B-B14F-4D97-AF65-F5344CB8AC3E}">
        <p14:creationId xmlns:p14="http://schemas.microsoft.com/office/powerpoint/2010/main" val="3663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mtClean="0"/>
              <a:t>경주 출토 유리</a:t>
            </a:r>
          </a:p>
        </p:txBody>
      </p:sp>
      <p:pic>
        <p:nvPicPr>
          <p:cNvPr id="26627" name="Picture 4" descr="인물상형 유리구술(경주 미추왕릉 출토)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6616" y="1052736"/>
            <a:ext cx="5577588" cy="4536504"/>
          </a:xfrm>
          <a:noFill/>
        </p:spPr>
      </p:pic>
      <p:sp>
        <p:nvSpPr>
          <p:cNvPr id="2662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940152" y="1124744"/>
            <a:ext cx="2844800" cy="1422400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600" dirty="0" smtClean="0"/>
              <a:t>인물상형 유리구슬</a:t>
            </a:r>
            <a:endParaRPr lang="en-US" altLang="ko-KR" sz="2600" dirty="0" smtClean="0"/>
          </a:p>
          <a:p>
            <a:pPr marL="36576" indent="0" eaLnBrk="1" hangingPunct="1">
              <a:buNone/>
            </a:pPr>
            <a:r>
              <a:rPr lang="en-US" altLang="ko-KR" sz="2600" dirty="0"/>
              <a:t> </a:t>
            </a:r>
            <a:r>
              <a:rPr lang="en-US" altLang="ko-KR" sz="2600" dirty="0" smtClean="0"/>
              <a:t>   (</a:t>
            </a:r>
            <a:r>
              <a:rPr lang="ko-KR" altLang="en-US" sz="2600" dirty="0" smtClean="0"/>
              <a:t>경주 </a:t>
            </a:r>
            <a:r>
              <a:rPr lang="ko-KR" altLang="en-US" sz="2600" dirty="0" err="1" smtClean="0"/>
              <a:t>미추왕릉</a:t>
            </a:r>
            <a:r>
              <a:rPr lang="ko-KR" altLang="en-US" sz="2600" dirty="0" smtClean="0"/>
              <a:t> 출토</a:t>
            </a:r>
            <a:r>
              <a:rPr lang="en-US" altLang="ko-KR" sz="2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51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55976" y="980728"/>
            <a:ext cx="4320480" cy="54864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신라 경주 출토 유리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봉수형 유리병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국보</a:t>
            </a:r>
            <a:r>
              <a:rPr lang="en-US" altLang="ko-KR" dirty="0" smtClean="0"/>
              <a:t>193</a:t>
            </a:r>
            <a:r>
              <a:rPr lang="ko-KR" altLang="en-US" dirty="0" smtClean="0"/>
              <a:t>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국립중앙박물관 소장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" y="-1"/>
            <a:ext cx="3117291" cy="6826869"/>
          </a:xfrm>
        </p:spPr>
      </p:pic>
    </p:spTree>
    <p:extLst>
      <p:ext uri="{BB962C8B-B14F-4D97-AF65-F5344CB8AC3E}">
        <p14:creationId xmlns:p14="http://schemas.microsoft.com/office/powerpoint/2010/main" val="3665952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535270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     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       신라 </a:t>
            </a:r>
            <a:r>
              <a:rPr lang="en-US" altLang="ko-KR" dirty="0"/>
              <a:t>5</a:t>
            </a:r>
            <a:r>
              <a:rPr lang="ko-KR" altLang="en-US" dirty="0"/>
              <a:t>세기경 지배층의 무덤인 경북 경주시 </a:t>
            </a:r>
            <a:r>
              <a:rPr lang="ko-KR" altLang="en-US" sz="2000" dirty="0" err="1"/>
              <a:t>황남대총</a:t>
            </a:r>
            <a:r>
              <a:rPr lang="en-US" altLang="ko-KR" dirty="0"/>
              <a:t>. </a:t>
            </a:r>
            <a:r>
              <a:rPr lang="ko-KR" altLang="en-US" dirty="0"/>
              <a:t>이곳에선 금관과 각종 장신구</a:t>
            </a:r>
            <a:r>
              <a:rPr lang="en-US" altLang="ko-KR" dirty="0"/>
              <a:t>, </a:t>
            </a:r>
            <a:r>
              <a:rPr lang="ko-KR" altLang="en-US" dirty="0"/>
              <a:t>지중해에서 들여온 봉수형 유리병과 유리잔 등 </a:t>
            </a:r>
            <a:r>
              <a:rPr lang="en-US" altLang="ko-KR" dirty="0"/>
              <a:t>2</a:t>
            </a:r>
            <a:r>
              <a:rPr lang="ko-KR" altLang="en-US" dirty="0"/>
              <a:t>만</a:t>
            </a:r>
            <a:r>
              <a:rPr lang="en-US" altLang="ko-KR" dirty="0"/>
              <a:t>2000</a:t>
            </a:r>
            <a:r>
              <a:rPr lang="ko-KR" altLang="en-US" dirty="0"/>
              <a:t>여 점의 유물이 출토됐다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두 </a:t>
            </a:r>
            <a:r>
              <a:rPr lang="ko-KR" altLang="en-US" dirty="0"/>
              <a:t>개의 무덤을 연결한 표주박 모양의 쌍분으로</a:t>
            </a:r>
            <a:r>
              <a:rPr lang="en-US" altLang="ko-KR" dirty="0"/>
              <a:t>, </a:t>
            </a:r>
            <a:r>
              <a:rPr lang="ko-KR" altLang="en-US" dirty="0"/>
              <a:t>길이는 </a:t>
            </a:r>
            <a:r>
              <a:rPr lang="en-US" altLang="ko-KR" dirty="0"/>
              <a:t>122m, </a:t>
            </a:r>
            <a:r>
              <a:rPr lang="ko-KR" altLang="en-US" dirty="0"/>
              <a:t>높이는 </a:t>
            </a:r>
            <a:r>
              <a:rPr lang="en-US" altLang="ko-KR" dirty="0"/>
              <a:t>23m</a:t>
            </a:r>
            <a:r>
              <a:rPr lang="ko-KR" altLang="en-US" dirty="0"/>
              <a:t>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8" y="692696"/>
            <a:ext cx="858126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4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ko-KR" altLang="en-US" b="1" dirty="0" smtClean="0"/>
              <a:t>유리의 전</a:t>
            </a:r>
            <a:r>
              <a:rPr lang="ko-KR" altLang="en-US" b="1" dirty="0"/>
              <a:t>파</a:t>
            </a:r>
            <a:endParaRPr lang="ko-KR" altLang="en-US" b="1" dirty="0" smtClean="0"/>
          </a:p>
        </p:txBody>
      </p:sp>
      <p:pic>
        <p:nvPicPr>
          <p:cNvPr id="27651" name="Picture 4" descr="유리의 동전 루트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04699" y="1844824"/>
            <a:ext cx="8534601" cy="3672408"/>
          </a:xfrm>
          <a:noFill/>
        </p:spPr>
      </p:pic>
    </p:spTree>
    <p:extLst>
      <p:ext uri="{BB962C8B-B14F-4D97-AF65-F5344CB8AC3E}">
        <p14:creationId xmlns:p14="http://schemas.microsoft.com/office/powerpoint/2010/main" val="30300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541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70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유리의 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algn="ctr"/>
            <a:r>
              <a:rPr lang="en-US" altLang="ko-KR" sz="2000" dirty="0" smtClean="0"/>
              <a:t>5</a:t>
            </a:r>
            <a:r>
              <a:rPr lang="ko-KR" altLang="en-US" sz="2000" dirty="0" smtClean="0"/>
              <a:t>세기 신라 유리병의 비밀 </a:t>
            </a:r>
            <a:r>
              <a:rPr lang="en-US" altLang="ko-KR" sz="2000" dirty="0" smtClean="0"/>
              <a:t>(</a:t>
            </a:r>
            <a:r>
              <a:rPr lang="ko-KR" altLang="en-US" sz="2000" dirty="0" smtClean="0">
                <a:hlinkClick r:id="rId2" action="ppaction://hlinkfile"/>
              </a:rPr>
              <a:t>동영상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38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 smtClean="0"/>
              <a:t>오아시스의 번영하는 도시들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1" y="1772816"/>
            <a:ext cx="8678168" cy="475252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타림분지의</a:t>
            </a:r>
            <a:r>
              <a:rPr lang="ko-KR" altLang="en-US" sz="2400" dirty="0" smtClean="0"/>
              <a:t> 오아시스 도시들은 전한대 실크로드 개통 이후 서역남도를 중심으로 경제적</a:t>
            </a:r>
            <a:r>
              <a:rPr lang="en-US" altLang="ko-KR" sz="2400" dirty="0" smtClean="0"/>
              <a:t>·</a:t>
            </a:r>
            <a:r>
              <a:rPr lang="ko-KR" altLang="en-US" sz="2400" dirty="0" smtClean="0"/>
              <a:t>문화적 번영</a:t>
            </a:r>
            <a:r>
              <a:rPr lang="en-US" altLang="ko-KR" sz="2400" dirty="0" smtClean="0"/>
              <a:t>. (</a:t>
            </a:r>
            <a:r>
              <a:rPr lang="ko-KR" altLang="en-US" sz="2400" dirty="0" smtClean="0"/>
              <a:t>무제 때 </a:t>
            </a:r>
            <a:r>
              <a:rPr lang="en-US" altLang="ko-KR" sz="2400" dirty="0" smtClean="0"/>
              <a:t>36</a:t>
            </a:r>
            <a:r>
              <a:rPr lang="ko-KR" altLang="en-US" sz="2400" dirty="0" smtClean="0"/>
              <a:t>국에서 전한 말 </a:t>
            </a:r>
            <a:r>
              <a:rPr lang="en-US" altLang="ko-KR" sz="2400" dirty="0" smtClean="0"/>
              <a:t>55</a:t>
            </a:r>
            <a:r>
              <a:rPr lang="ko-KR" altLang="en-US" sz="2400" dirty="0" smtClean="0"/>
              <a:t>국 개척</a:t>
            </a:r>
            <a:r>
              <a:rPr lang="en-US" altLang="ko-KR" sz="2400" dirty="0" smtClean="0"/>
              <a:t>)</a:t>
            </a:r>
          </a:p>
          <a:p>
            <a:endParaRPr lang="ko-KR" altLang="en-US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전한 말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후한 초 중국의 혼란과 흉노의 쇠퇴로 오아시스 국가들은 각각 독립하여 전성기를 맞는데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사차국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莎車國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야르칸드</a:t>
            </a:r>
            <a:r>
              <a:rPr lang="en-US" altLang="ko-KR" sz="2400" dirty="0" smtClean="0"/>
              <a:t>) </a:t>
            </a:r>
            <a:r>
              <a:rPr lang="ko-KR" altLang="en-US" sz="2400" dirty="0" err="1" smtClean="0"/>
              <a:t>선선국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鄯善國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누란</a:t>
            </a:r>
            <a:r>
              <a:rPr lang="en-US" altLang="ko-KR" sz="2400" dirty="0" smtClean="0"/>
              <a:t>) </a:t>
            </a:r>
            <a:r>
              <a:rPr lang="ko-KR" altLang="en-US" sz="2400" dirty="0" err="1" smtClean="0"/>
              <a:t>우전국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于闐國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호탄</a:t>
            </a:r>
            <a:r>
              <a:rPr lang="en-US" altLang="ko-KR" sz="2400" dirty="0" smtClean="0"/>
              <a:t>) </a:t>
            </a:r>
            <a:r>
              <a:rPr lang="ko-KR" altLang="en-US" sz="2400" dirty="0" err="1" smtClean="0"/>
              <a:t>차사국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車師國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투르판</a:t>
            </a:r>
            <a:r>
              <a:rPr lang="en-US" altLang="ko-KR" sz="2400" dirty="0" smtClean="0"/>
              <a:t>) </a:t>
            </a:r>
            <a:r>
              <a:rPr lang="ko-KR" altLang="en-US" sz="2400" dirty="0" err="1" smtClean="0"/>
              <a:t>구자국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龜慈國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쿠차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강성</a:t>
            </a:r>
          </a:p>
        </p:txBody>
      </p:sp>
    </p:spTree>
    <p:extLst>
      <p:ext uri="{BB962C8B-B14F-4D97-AF65-F5344CB8AC3E}">
        <p14:creationId xmlns:p14="http://schemas.microsoft.com/office/powerpoint/2010/main" val="36733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b="1" dirty="0" smtClean="0"/>
              <a:t>오아시스 도시의 번영</a:t>
            </a:r>
            <a:r>
              <a:rPr lang="ko-KR" altLang="en-US" sz="3200" b="1" dirty="0" smtClean="0">
                <a:latin typeface="Arial" charset="0"/>
              </a:rPr>
              <a:t> </a:t>
            </a:r>
            <a:endParaRPr lang="ko-KR" altLang="en-US" sz="3200" b="1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4438"/>
            <a:ext cx="4211961" cy="48577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2500" dirty="0" smtClean="0"/>
              <a:t>   - </a:t>
            </a:r>
            <a:r>
              <a:rPr lang="ko-KR" altLang="en-US" sz="2500" dirty="0" err="1" smtClean="0"/>
              <a:t>반초의</a:t>
            </a:r>
            <a:r>
              <a:rPr lang="ko-KR" altLang="en-US" sz="2500" dirty="0" smtClean="0"/>
              <a:t> 서역경영 시기를 빼고는 </a:t>
            </a:r>
            <a:r>
              <a:rPr lang="ko-KR" altLang="en-US" sz="2500" dirty="0" err="1" smtClean="0"/>
              <a:t>위진남북조</a:t>
            </a:r>
            <a:r>
              <a:rPr lang="ko-KR" altLang="en-US" sz="2500" dirty="0" smtClean="0"/>
              <a:t> 시기까지 중계무역에 기반해서 풍요로운 오아시스 도시의 번영기</a:t>
            </a:r>
            <a:endParaRPr lang="en-US" altLang="ko-KR" sz="2500" dirty="0" smtClean="0"/>
          </a:p>
          <a:p>
            <a:pPr eaLnBrk="1" hangingPunct="1">
              <a:buFont typeface="Wingdings" pitchFamily="2" charset="2"/>
              <a:buNone/>
            </a:pPr>
            <a:endParaRPr lang="en-US" altLang="ko-KR" sz="25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2500" dirty="0" smtClean="0"/>
              <a:t>   - </a:t>
            </a:r>
            <a:r>
              <a:rPr lang="ko-KR" altLang="en-US" sz="2500" dirty="0" smtClean="0"/>
              <a:t>문화는 불교를 중심으로 서방</a:t>
            </a:r>
            <a:r>
              <a:rPr lang="en-US" altLang="ko-KR" sz="2500" dirty="0" smtClean="0">
                <a:latin typeface="Arial" charset="0"/>
              </a:rPr>
              <a:t>·</a:t>
            </a:r>
            <a:r>
              <a:rPr lang="ko-KR" altLang="en-US" sz="2500" dirty="0" smtClean="0"/>
              <a:t>인도</a:t>
            </a:r>
            <a:r>
              <a:rPr lang="en-US" altLang="ko-KR" sz="2500" dirty="0" smtClean="0">
                <a:latin typeface="Arial" charset="0"/>
              </a:rPr>
              <a:t>·</a:t>
            </a:r>
            <a:r>
              <a:rPr lang="ko-KR" altLang="en-US" sz="2500" dirty="0" smtClean="0"/>
              <a:t>중국풍이 결합해서 번성</a:t>
            </a:r>
            <a:endParaRPr lang="en-US" altLang="ko-KR" sz="2600" dirty="0" smtClean="0"/>
          </a:p>
        </p:txBody>
      </p:sp>
      <p:pic>
        <p:nvPicPr>
          <p:cNvPr id="28676" name="Picture 4" descr="투르키스탄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283968" y="1340768"/>
            <a:ext cx="4572124" cy="4464174"/>
          </a:xfrm>
          <a:noFill/>
        </p:spPr>
      </p:pic>
    </p:spTree>
    <p:extLst>
      <p:ext uri="{BB962C8B-B14F-4D97-AF65-F5344CB8AC3E}">
        <p14:creationId xmlns:p14="http://schemas.microsoft.com/office/powerpoint/2010/main" val="407980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7505" y="980728"/>
            <a:ext cx="8822184" cy="561662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800" b="1" dirty="0" err="1" smtClean="0"/>
              <a:t>팔미라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페르시아만</a:t>
            </a:r>
            <a:r>
              <a:rPr lang="en-US" altLang="ko-KR" sz="2800" dirty="0" smtClean="0"/>
              <a:t>-</a:t>
            </a:r>
            <a:r>
              <a:rPr lang="ko-KR" altLang="en-US" sz="2800" dirty="0" err="1" smtClean="0"/>
              <a:t>유프라테스강의</a:t>
            </a:r>
            <a:r>
              <a:rPr lang="ko-KR" altLang="en-US" sz="2800" dirty="0" smtClean="0"/>
              <a:t> 수로로 이어지는 인도 해로와 </a:t>
            </a:r>
            <a:r>
              <a:rPr lang="ko-KR" altLang="en-US" sz="2800" dirty="0" err="1" smtClean="0"/>
              <a:t>파르티아를</a:t>
            </a:r>
            <a:r>
              <a:rPr lang="ko-KR" altLang="en-US" sz="2800" dirty="0" smtClean="0"/>
              <a:t> 횡단하는 육로가 도달해서 지중해 연안까지 이어지는 교통의 요충지</a:t>
            </a:r>
            <a:r>
              <a:rPr lang="en-US" altLang="ko-KR" sz="2800" dirty="0" smtClean="0"/>
              <a:t>. AD 1</a:t>
            </a:r>
            <a:r>
              <a:rPr lang="ko-KR" altLang="en-US" sz="2800" dirty="0" smtClean="0"/>
              <a:t>세기 초 사막횡단의 어려움이 어느 정도 극복되면서 지중해로 가는 지름길로 번성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세기 경 로마의 분열과 </a:t>
            </a:r>
            <a:r>
              <a:rPr lang="ko-KR" altLang="en-US" sz="2800" dirty="0" err="1" smtClean="0"/>
              <a:t>사산조</a:t>
            </a:r>
            <a:r>
              <a:rPr lang="ko-KR" altLang="en-US" sz="2800" dirty="0" smtClean="0"/>
              <a:t> 페르시아의 페르시아만 봉쇄로 쇠퇴</a:t>
            </a:r>
            <a:endParaRPr lang="en-US" altLang="ko-KR" sz="2800" dirty="0" smtClean="0"/>
          </a:p>
          <a:p>
            <a:pPr>
              <a:buFont typeface="Arial" charset="0"/>
              <a:buChar char="•"/>
            </a:pPr>
            <a:endParaRPr lang="ko-KR" altLang="en-US" sz="2800" dirty="0" smtClean="0"/>
          </a:p>
          <a:p>
            <a:pPr>
              <a:buNone/>
            </a:pPr>
            <a:r>
              <a:rPr lang="ko-KR" altLang="en-US" sz="2800" dirty="0" smtClean="0"/>
              <a:t>* </a:t>
            </a:r>
            <a:r>
              <a:rPr lang="ko-KR" altLang="en-US" sz="2800" b="1" dirty="0" err="1" smtClean="0"/>
              <a:t>박트리아</a:t>
            </a:r>
            <a:r>
              <a:rPr lang="en-US" altLang="ko-KR" sz="2800" dirty="0" smtClean="0"/>
              <a:t>; </a:t>
            </a:r>
            <a:r>
              <a:rPr lang="ko-KR" altLang="en-US" sz="2800" dirty="0" smtClean="0"/>
              <a:t>육로의 모든 간선</a:t>
            </a:r>
            <a:r>
              <a:rPr lang="en-US" altLang="ko-KR" sz="2800" dirty="0" smtClean="0"/>
              <a:t>·</a:t>
            </a:r>
            <a:r>
              <a:rPr lang="ko-KR" altLang="en-US" sz="2800" dirty="0" smtClean="0"/>
              <a:t>지선이 연결되는 교차점으로 번영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페르시아</a:t>
            </a:r>
            <a:r>
              <a:rPr lang="en-US" altLang="ko-KR" sz="2800" dirty="0" smtClean="0"/>
              <a:t>-</a:t>
            </a:r>
            <a:r>
              <a:rPr lang="ko-KR" altLang="en-US" sz="2800" dirty="0" err="1" smtClean="0"/>
              <a:t>알렉산더대왕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그리스 독립왕국</a:t>
            </a:r>
            <a:r>
              <a:rPr lang="en-US" altLang="ko-KR" sz="2800" dirty="0" smtClean="0"/>
              <a:t>-</a:t>
            </a:r>
            <a:r>
              <a:rPr lang="ko-KR" altLang="en-US" sz="2800" dirty="0" err="1" smtClean="0"/>
              <a:t>쿠샨왕조까지</a:t>
            </a:r>
            <a:r>
              <a:rPr lang="ko-KR" altLang="en-US" sz="2800" dirty="0" smtClean="0"/>
              <a:t> 번영하다가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세기말 이후 잇단 유목민족의 침입으로 쇠퇴</a:t>
            </a:r>
            <a:r>
              <a:rPr lang="en-US" altLang="ko-KR" sz="2800" dirty="0" smtClean="0"/>
              <a:t>. </a:t>
            </a:r>
            <a:endParaRPr lang="ko-KR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319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60648"/>
            <a:ext cx="7467600" cy="1143000"/>
          </a:xfrm>
        </p:spPr>
        <p:txBody>
          <a:bodyPr/>
          <a:lstStyle/>
          <a:p>
            <a:pPr algn="ctr" eaLnBrk="1" hangingPunct="1"/>
            <a:r>
              <a:rPr lang="ko-KR" altLang="en-US" b="1" dirty="0" smtClean="0"/>
              <a:t>중앙아시아의 도시들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ko-KR" smtClean="0"/>
          </a:p>
        </p:txBody>
      </p:sp>
      <p:pic>
        <p:nvPicPr>
          <p:cNvPr id="29700" name="Picture 4" descr="중앙아시아일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3462" y="1412776"/>
            <a:ext cx="9144000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1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08912" cy="908720"/>
          </a:xfrm>
        </p:spPr>
        <p:txBody>
          <a:bodyPr>
            <a:noAutofit/>
          </a:bodyPr>
          <a:lstStyle/>
          <a:p>
            <a:r>
              <a:rPr lang="ko-KR" altLang="en-US" sz="3200" b="1" dirty="0" smtClean="0"/>
              <a:t>길을 여는 사람들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smtClean="0"/>
              <a:t>중국에 온 로마인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로마로 가는 중국인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5" y="1340768"/>
            <a:ext cx="8822184" cy="4680520"/>
          </a:xfrm>
        </p:spPr>
        <p:txBody>
          <a:bodyPr>
            <a:normAutofit/>
          </a:bodyPr>
          <a:lstStyle/>
          <a:p>
            <a:r>
              <a:rPr lang="ko-KR" altLang="en-US" sz="2500" b="1" dirty="0"/>
              <a:t>감영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甘英</a:t>
            </a:r>
            <a:r>
              <a:rPr lang="en-US" altLang="ko-KR" sz="2500" b="1" dirty="0"/>
              <a:t>)</a:t>
            </a:r>
            <a:r>
              <a:rPr lang="ko-KR" altLang="en-US" sz="2500" dirty="0"/>
              <a:t>의 대진</a:t>
            </a:r>
            <a:r>
              <a:rPr lang="en-US" altLang="ko-KR" sz="2500" dirty="0"/>
              <a:t>(</a:t>
            </a:r>
            <a:r>
              <a:rPr lang="ko-KR" altLang="en-US" sz="2500" dirty="0"/>
              <a:t>大秦</a:t>
            </a:r>
            <a:r>
              <a:rPr lang="en-US" altLang="ko-KR" sz="2500" dirty="0"/>
              <a:t>) </a:t>
            </a:r>
            <a:r>
              <a:rPr lang="ko-KR" altLang="en-US" sz="2500" dirty="0"/>
              <a:t>파견</a:t>
            </a:r>
            <a:r>
              <a:rPr lang="en-US" altLang="ko-KR" sz="2500" dirty="0"/>
              <a:t>(97</a:t>
            </a:r>
            <a:r>
              <a:rPr lang="ko-KR" altLang="en-US" sz="2500" dirty="0"/>
              <a:t>년</a:t>
            </a:r>
            <a:r>
              <a:rPr lang="en-US" altLang="ko-KR" sz="2500" dirty="0"/>
              <a:t>); </a:t>
            </a:r>
            <a:r>
              <a:rPr lang="ko-KR" altLang="en-US" sz="2500" dirty="0"/>
              <a:t>서역 경영에 성공한 </a:t>
            </a:r>
            <a:r>
              <a:rPr lang="ko-KR" altLang="en-US" sz="2500" dirty="0" err="1"/>
              <a:t>반초는</a:t>
            </a:r>
            <a:r>
              <a:rPr lang="ko-KR" altLang="en-US" sz="2500" dirty="0"/>
              <a:t> 로마와의 직접 교역을 시도하기 위해 부장 감영을 서방으로 파견</a:t>
            </a:r>
            <a:r>
              <a:rPr lang="en-US" altLang="ko-KR" sz="2500" dirty="0"/>
              <a:t>. </a:t>
            </a:r>
            <a:r>
              <a:rPr lang="ko-KR" altLang="en-US" sz="2500" dirty="0"/>
              <a:t>감영은 육로로 조지</a:t>
            </a:r>
            <a:r>
              <a:rPr lang="en-US" altLang="ko-KR" sz="2500" dirty="0"/>
              <a:t>(</a:t>
            </a:r>
            <a:r>
              <a:rPr lang="ko-KR" altLang="en-US" sz="2500" dirty="0"/>
              <a:t>條支</a:t>
            </a:r>
            <a:r>
              <a:rPr lang="en-US" altLang="ko-KR" sz="2500" dirty="0"/>
              <a:t>=</a:t>
            </a:r>
            <a:r>
              <a:rPr lang="ko-KR" altLang="en-US" sz="2500" dirty="0"/>
              <a:t>시리아</a:t>
            </a:r>
            <a:r>
              <a:rPr lang="en-US" altLang="ko-KR" sz="2500" dirty="0"/>
              <a:t>)</a:t>
            </a:r>
            <a:r>
              <a:rPr lang="ko-KR" altLang="en-US" sz="2500" dirty="0"/>
              <a:t>의 대해</a:t>
            </a:r>
            <a:r>
              <a:rPr lang="en-US" altLang="ko-KR" sz="2500" dirty="0"/>
              <a:t>(</a:t>
            </a:r>
            <a:r>
              <a:rPr lang="ko-KR" altLang="en-US" sz="2500" dirty="0"/>
              <a:t>大海</a:t>
            </a:r>
            <a:r>
              <a:rPr lang="en-US" altLang="ko-KR" sz="2500" dirty="0"/>
              <a:t>=</a:t>
            </a:r>
            <a:r>
              <a:rPr lang="ko-KR" altLang="en-US" sz="2500" dirty="0"/>
              <a:t>지중해</a:t>
            </a:r>
            <a:r>
              <a:rPr lang="en-US" altLang="ko-KR" sz="2500" dirty="0"/>
              <a:t>)</a:t>
            </a:r>
            <a:r>
              <a:rPr lang="ko-KR" altLang="en-US" sz="2500" dirty="0"/>
              <a:t>에 이르렀으나</a:t>
            </a:r>
            <a:r>
              <a:rPr lang="en-US" altLang="ko-KR" sz="2500" dirty="0"/>
              <a:t>, </a:t>
            </a:r>
            <a:r>
              <a:rPr lang="ko-KR" altLang="en-US" sz="2500" dirty="0" err="1"/>
              <a:t>파르티아인의</a:t>
            </a:r>
            <a:r>
              <a:rPr lang="ko-KR" altLang="en-US" sz="2500" dirty="0"/>
              <a:t> 과장된 위협에 포기하고 귀국</a:t>
            </a:r>
            <a:r>
              <a:rPr lang="en-US" altLang="ko-KR" sz="2500" dirty="0"/>
              <a:t>. </a:t>
            </a:r>
            <a:r>
              <a:rPr lang="ko-KR" altLang="en-US" sz="2500" dirty="0"/>
              <a:t>임무는 실패했지만 지중해까지 이른 최초의 중국인으로 파미르고원 서쪽에 </a:t>
            </a:r>
            <a:r>
              <a:rPr lang="ko-KR" altLang="en-US" sz="2500"/>
              <a:t>대한 </a:t>
            </a:r>
            <a:r>
              <a:rPr lang="ko-KR" altLang="en-US" sz="2500" smtClean="0"/>
              <a:t>중국의 </a:t>
            </a:r>
            <a:r>
              <a:rPr lang="ko-KR" altLang="en-US" sz="2500" dirty="0"/>
              <a:t>이해 증진</a:t>
            </a:r>
          </a:p>
          <a:p>
            <a:endParaRPr lang="en-US" altLang="ko-KR" sz="2500" dirty="0"/>
          </a:p>
          <a:p>
            <a:r>
              <a:rPr lang="en-US" altLang="ko-KR" sz="2500" dirty="0" smtClean="0"/>
              <a:t>166</a:t>
            </a:r>
            <a:r>
              <a:rPr lang="ko-KR" altLang="en-US" sz="2500" dirty="0" smtClean="0"/>
              <a:t>년 로마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大秦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황제 </a:t>
            </a:r>
            <a:r>
              <a:rPr lang="ko-KR" altLang="en-US" sz="2500" dirty="0" err="1" smtClean="0"/>
              <a:t>안토니우스</a:t>
            </a:r>
            <a:r>
              <a:rPr lang="en-US" altLang="ko-KR" sz="2500" dirty="0" smtClean="0"/>
              <a:t>(</a:t>
            </a:r>
            <a:r>
              <a:rPr lang="ko-KR" altLang="en-US" sz="2500" dirty="0" err="1" smtClean="0"/>
              <a:t>안돈安敦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의 사절을 자칭하는 로마 상인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알렉산드리아 상인으로 추정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들이 해로로 베트남을 경유해서 장안에 도착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후한 </a:t>
            </a:r>
            <a:r>
              <a:rPr lang="ko-KR" altLang="en-US" sz="2500" dirty="0" err="1" smtClean="0"/>
              <a:t>환제</a:t>
            </a:r>
            <a:r>
              <a:rPr lang="en-US" altLang="ko-KR" sz="2500" dirty="0" smtClean="0"/>
              <a:t>(</a:t>
            </a:r>
            <a:r>
              <a:rPr lang="ko-KR" altLang="en-US" sz="2500" dirty="0" err="1" smtClean="0"/>
              <a:t>桓帝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를 알현하고 상아</a:t>
            </a:r>
            <a:r>
              <a:rPr lang="en-US" altLang="ko-KR" sz="2500" dirty="0" smtClean="0"/>
              <a:t>·</a:t>
            </a:r>
            <a:r>
              <a:rPr lang="ko-KR" altLang="en-US" sz="2500" dirty="0" smtClean="0"/>
              <a:t>코뿔소 뿔 등 헌상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이 밖에도 로마상인의 중국 도착 기록이 몇 차례 보임</a:t>
            </a:r>
            <a:r>
              <a:rPr lang="en-US" altLang="ko-KR" sz="2500" dirty="0" smtClean="0"/>
              <a:t>.</a:t>
            </a:r>
          </a:p>
          <a:p>
            <a:endParaRPr lang="ko-KR" alt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8818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ko-KR" altLang="en-US" dirty="0" smtClean="0"/>
              <a:t>고대 실크로드 전도</a:t>
            </a:r>
          </a:p>
        </p:txBody>
      </p:sp>
      <p:pic>
        <p:nvPicPr>
          <p:cNvPr id="30723" name="Picture 7" descr="옛 실크로드의 주요경로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13737" y="2225421"/>
            <a:ext cx="4760976" cy="3264408"/>
          </a:xfrm>
        </p:spPr>
      </p:pic>
    </p:spTree>
    <p:extLst>
      <p:ext uri="{BB962C8B-B14F-4D97-AF65-F5344CB8AC3E}">
        <p14:creationId xmlns:p14="http://schemas.microsoft.com/office/powerpoint/2010/main" val="42348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0" y="1052736"/>
            <a:ext cx="920999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534153" cy="85725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비단의 교역</a:t>
            </a:r>
            <a:r>
              <a:rPr lang="en-US" altLang="ko-KR" sz="3600" b="1" dirty="0" smtClean="0"/>
              <a:t>, </a:t>
            </a:r>
            <a:r>
              <a:rPr lang="ko-KR" altLang="en-US" sz="3600" b="1" dirty="0" smtClean="0"/>
              <a:t>중국에서 로마까지</a:t>
            </a:r>
            <a:endParaRPr lang="ko-KR" altLang="en-US" sz="36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539" y="1484784"/>
            <a:ext cx="8750176" cy="489654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ko-KR" altLang="en-US" sz="3200" dirty="0" smtClean="0"/>
              <a:t>육로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장안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타림분지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파미르고원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박트리아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파르티아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교역독점</a:t>
            </a:r>
            <a:r>
              <a:rPr lang="en-US" altLang="ko-KR" sz="3200" dirty="0" smtClean="0"/>
              <a:t>)-</a:t>
            </a:r>
            <a:r>
              <a:rPr lang="ko-KR" altLang="en-US" sz="3200" b="1" dirty="0" err="1" smtClean="0"/>
              <a:t>팔미라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지중해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로마</a:t>
            </a:r>
            <a:endParaRPr lang="en-US" altLang="ko-KR" sz="3200" dirty="0" smtClean="0"/>
          </a:p>
          <a:p>
            <a:pPr>
              <a:buNone/>
            </a:pPr>
            <a:endParaRPr lang="ko-KR" altLang="en-US" sz="3200" dirty="0" smtClean="0"/>
          </a:p>
          <a:p>
            <a:pPr>
              <a:buNone/>
            </a:pPr>
            <a:r>
              <a:rPr lang="en-US" altLang="ko-KR" sz="3200" dirty="0" smtClean="0"/>
              <a:t>(</a:t>
            </a:r>
            <a:r>
              <a:rPr lang="ko-KR" altLang="en-US" sz="3200" dirty="0" smtClean="0"/>
              <a:t>장안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타림분지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파미르고원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인도서북부</a:t>
            </a:r>
            <a:r>
              <a:rPr lang="en-US" altLang="ko-KR" sz="3200" dirty="0" smtClean="0"/>
              <a:t>-‘</a:t>
            </a:r>
            <a:r>
              <a:rPr lang="ko-KR" altLang="en-US" sz="3200" dirty="0" smtClean="0"/>
              <a:t>해로’인도서해안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아라비아해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아라비아반도서남단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아덴</a:t>
            </a:r>
            <a:r>
              <a:rPr lang="en-US" altLang="ko-KR" sz="3200" dirty="0" smtClean="0"/>
              <a:t>)-</a:t>
            </a:r>
            <a:r>
              <a:rPr lang="ko-KR" altLang="en-US" sz="3200" dirty="0" smtClean="0"/>
              <a:t>홍해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지중해동안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알렉산드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리아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로마</a:t>
            </a:r>
            <a:r>
              <a:rPr lang="en-US" altLang="ko-KR" sz="3200" dirty="0" smtClean="0"/>
              <a:t>)</a:t>
            </a:r>
          </a:p>
          <a:p>
            <a:pPr>
              <a:buNone/>
            </a:pPr>
            <a:endParaRPr lang="ko-KR" altLang="en-US" sz="3200" dirty="0" smtClean="0"/>
          </a:p>
          <a:p>
            <a:pPr>
              <a:buNone/>
            </a:pPr>
            <a:r>
              <a:rPr lang="ko-KR" altLang="en-US" sz="3200" dirty="0" smtClean="0"/>
              <a:t>해로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중국남해안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인도차이나반도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말레카해협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인도동남부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인도남단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실론</a:t>
            </a:r>
            <a:r>
              <a:rPr lang="en-US" altLang="ko-KR" sz="3200" dirty="0" smtClean="0"/>
              <a:t>)-</a:t>
            </a:r>
            <a:r>
              <a:rPr lang="ko-KR" altLang="en-US" sz="3200" dirty="0" smtClean="0"/>
              <a:t>인도서해안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아라비아해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홍해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지중해</a:t>
            </a:r>
          </a:p>
        </p:txBody>
      </p:sp>
    </p:spTree>
    <p:extLst>
      <p:ext uri="{BB962C8B-B14F-4D97-AF65-F5344CB8AC3E}">
        <p14:creationId xmlns:p14="http://schemas.microsoft.com/office/powerpoint/2010/main" val="31934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고대 </a:t>
            </a:r>
            <a:r>
              <a:rPr lang="ko-KR" altLang="en-US" dirty="0" err="1" smtClean="0"/>
              <a:t>아라비아해</a:t>
            </a:r>
            <a:endParaRPr lang="ko-KR" altLang="en-US" dirty="0" smtClean="0"/>
          </a:p>
        </p:txBody>
      </p:sp>
      <p:pic>
        <p:nvPicPr>
          <p:cNvPr id="13315" name="Picture 4" descr="고대 아라비아해 일대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1052736"/>
            <a:ext cx="8855460" cy="5592923"/>
          </a:xfrm>
          <a:noFill/>
        </p:spPr>
      </p:pic>
    </p:spTree>
    <p:extLst>
      <p:ext uri="{BB962C8B-B14F-4D97-AF65-F5344CB8AC3E}">
        <p14:creationId xmlns:p14="http://schemas.microsoft.com/office/powerpoint/2010/main" val="5375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중국에 대한 서방의 인식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ko-KR" altLang="en-US" sz="2000" dirty="0" smtClean="0"/>
              <a:t>중국에 대한 명칭 </a:t>
            </a:r>
            <a:r>
              <a:rPr lang="en-US" altLang="ko-KR" sz="2000" dirty="0" smtClean="0"/>
              <a:t>(China)</a:t>
            </a:r>
          </a:p>
          <a:p>
            <a:pPr marL="0" indent="0"/>
            <a:r>
              <a:rPr lang="en-US" altLang="ko-KR" sz="2000" dirty="0" smtClean="0"/>
              <a:t> </a:t>
            </a:r>
          </a:p>
          <a:p>
            <a:pPr marL="0" indent="0"/>
            <a:r>
              <a:rPr lang="en-US" altLang="ko-KR" sz="2000" dirty="0"/>
              <a:t> </a:t>
            </a:r>
            <a:r>
              <a:rPr lang="en-US" altLang="ko-KR" sz="2000" dirty="0" smtClean="0"/>
              <a:t> -  </a:t>
            </a:r>
            <a:r>
              <a:rPr lang="ko-KR" altLang="en-US" sz="2000" dirty="0" smtClean="0"/>
              <a:t>시나 설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그리스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로마 역사지리학자의 중국에 대한 지칭</a:t>
            </a:r>
            <a:r>
              <a:rPr lang="en-US" altLang="ko-KR" sz="2000" dirty="0" smtClean="0"/>
              <a:t>.</a:t>
            </a:r>
          </a:p>
          <a:p>
            <a:pPr marL="0" indent="0"/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err="1" smtClean="0"/>
              <a:t>디나이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Thinai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Sinae</a:t>
            </a:r>
            <a:r>
              <a:rPr lang="en-US" altLang="ko-KR" sz="2000" dirty="0" smtClean="0"/>
              <a:t>) : </a:t>
            </a:r>
            <a:r>
              <a:rPr lang="ko-KR" altLang="en-US" sz="2000" dirty="0" smtClean="0"/>
              <a:t>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秦</a:t>
            </a:r>
            <a:r>
              <a:rPr lang="en-US" altLang="ko-KR" sz="2000" dirty="0" smtClean="0"/>
              <a:t>, Chin, </a:t>
            </a:r>
            <a:r>
              <a:rPr lang="en-US" altLang="ko-KR" sz="2000" dirty="0" err="1" smtClean="0"/>
              <a:t>Th’in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기원전</a:t>
            </a:r>
            <a:r>
              <a:rPr lang="en-US" altLang="ko-KR" sz="2000" dirty="0" smtClean="0"/>
              <a:t>221~</a:t>
            </a:r>
            <a:r>
              <a:rPr lang="ko-KR" altLang="en-US" sz="2000" dirty="0" smtClean="0"/>
              <a:t>기원전</a:t>
            </a:r>
            <a:r>
              <a:rPr lang="en-US" altLang="ko-KR" sz="2000" dirty="0" smtClean="0"/>
              <a:t>202)</a:t>
            </a:r>
          </a:p>
          <a:p>
            <a:pPr marL="0" indent="0"/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에서 유래</a:t>
            </a:r>
            <a:r>
              <a:rPr lang="en-US" altLang="ko-KR" sz="2000" dirty="0" smtClean="0"/>
              <a:t>.</a:t>
            </a:r>
          </a:p>
          <a:p>
            <a:pPr marL="0" indent="0"/>
            <a:endParaRPr lang="en-US" altLang="ko-KR" sz="2000" dirty="0" smtClean="0"/>
          </a:p>
          <a:p>
            <a:pPr marL="0" indent="0"/>
            <a:r>
              <a:rPr lang="en-US" altLang="ko-KR" sz="2000" dirty="0" smtClean="0"/>
              <a:t>     </a:t>
            </a:r>
            <a:r>
              <a:rPr lang="ko-KR" altLang="en-US" sz="2000" dirty="0" smtClean="0"/>
              <a:t>오스트리아 예수회 선교사 </a:t>
            </a:r>
            <a:r>
              <a:rPr lang="ko-KR" altLang="en-US" sz="2000" dirty="0" err="1" smtClean="0"/>
              <a:t>마르티니</a:t>
            </a:r>
            <a:r>
              <a:rPr lang="en-US" altLang="ko-KR" sz="2000" dirty="0" smtClean="0"/>
              <a:t>(Martino Martini, 1614~1661)</a:t>
            </a:r>
            <a:r>
              <a:rPr lang="ko-KR" altLang="en-US" sz="2000" dirty="0" smtClean="0"/>
              <a:t>의 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이후 프랑스 동양학자 </a:t>
            </a:r>
            <a:r>
              <a:rPr lang="ko-KR" altLang="en-US" sz="2000" dirty="0" err="1" smtClean="0"/>
              <a:t>펠리오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독일의 중국학자 </a:t>
            </a:r>
            <a:r>
              <a:rPr lang="ko-KR" altLang="en-US" sz="2000" dirty="0" err="1" smtClean="0"/>
              <a:t>프랑케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중국 역사지리학자 </a:t>
            </a:r>
            <a:r>
              <a:rPr lang="ko-KR" altLang="en-US" sz="2000" dirty="0" err="1" smtClean="0"/>
              <a:t>장성량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등에 의해 정설로 인정됨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1045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중국에 대한 서방의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 - </a:t>
            </a:r>
            <a:r>
              <a:rPr lang="ko-KR" altLang="en-US" sz="2000" dirty="0" err="1" smtClean="0"/>
              <a:t>세레스</a:t>
            </a:r>
            <a:r>
              <a:rPr lang="ko-KR" altLang="en-US" sz="2000" dirty="0" smtClean="0"/>
              <a:t> 설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로마 아우구스투스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기원전</a:t>
            </a:r>
            <a:r>
              <a:rPr lang="en-US" altLang="ko-KR" sz="2000" dirty="0" smtClean="0"/>
              <a:t>27~14) </a:t>
            </a:r>
            <a:r>
              <a:rPr lang="ko-KR" altLang="en-US" sz="2000" dirty="0" smtClean="0"/>
              <a:t>치세 때 중국을 </a:t>
            </a:r>
            <a:r>
              <a:rPr lang="ko-KR" altLang="en-US" sz="2000" dirty="0" err="1" smtClean="0"/>
              <a:t>세레스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Seres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賽里斯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혹은 세라</a:t>
            </a:r>
            <a:r>
              <a:rPr lang="en-US" altLang="ko-KR" sz="2000" dirty="0" smtClean="0"/>
              <a:t>(Sera)</a:t>
            </a:r>
            <a:r>
              <a:rPr lang="ko-KR" altLang="en-US" sz="2000" dirty="0" smtClean="0"/>
              <a:t>로 부름</a:t>
            </a:r>
            <a:r>
              <a:rPr lang="en-US" altLang="ko-KR" sz="2000" dirty="0" smtClean="0"/>
              <a:t>. ‘</a:t>
            </a:r>
            <a:r>
              <a:rPr lang="ko-KR" altLang="en-US" sz="2000" dirty="0" smtClean="0"/>
              <a:t>비단 국민</a:t>
            </a:r>
            <a:r>
              <a:rPr lang="en-US" altLang="ko-KR" sz="2000" dirty="0" smtClean="0"/>
              <a:t>(Silk-People)’ </a:t>
            </a:r>
            <a:r>
              <a:rPr lang="ko-KR" altLang="en-US" sz="2000" dirty="0" smtClean="0"/>
              <a:t>혹은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비단의 나라</a:t>
            </a:r>
            <a:r>
              <a:rPr lang="en-US" altLang="ko-KR" sz="2000" dirty="0" smtClean="0"/>
              <a:t>(The Land of Silk)’</a:t>
            </a:r>
            <a:r>
              <a:rPr lang="ko-KR" altLang="en-US" sz="2000" dirty="0" smtClean="0"/>
              <a:t>의 의미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- 1</a:t>
            </a:r>
            <a:r>
              <a:rPr lang="ko-KR" altLang="en-US" sz="2000" dirty="0" smtClean="0"/>
              <a:t>세기 로마 자연박물학자 </a:t>
            </a:r>
            <a:r>
              <a:rPr lang="ko-KR" altLang="en-US" sz="2000" dirty="0" err="1" smtClean="0"/>
              <a:t>플리니우스</a:t>
            </a:r>
            <a:r>
              <a:rPr lang="en-US" altLang="ko-KR" sz="2000" dirty="0" smtClean="0"/>
              <a:t>(23~79), </a:t>
            </a:r>
            <a:r>
              <a:rPr lang="ko-KR" altLang="en-US" sz="2000" dirty="0" smtClean="0"/>
              <a:t>그리스 지리학자 </a:t>
            </a:r>
            <a:r>
              <a:rPr lang="ko-KR" altLang="en-US" sz="2000" dirty="0" err="1" smtClean="0"/>
              <a:t>프톨레마이우스</a:t>
            </a:r>
            <a:r>
              <a:rPr lang="en-US" altLang="ko-KR" sz="2000" dirty="0" smtClean="0"/>
              <a:t>(120~150?)</a:t>
            </a:r>
            <a:r>
              <a:rPr lang="ko-KR" altLang="en-US" sz="2000" dirty="0" smtClean="0"/>
              <a:t>의 저서에 등장하는 명칭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- ‘</a:t>
            </a:r>
            <a:r>
              <a:rPr lang="ko-KR" altLang="en-US" sz="2000" dirty="0" smtClean="0"/>
              <a:t>사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絲</a:t>
            </a:r>
            <a:r>
              <a:rPr lang="en-US" altLang="ko-KR" sz="2000" dirty="0" smtClean="0"/>
              <a:t>)’, ‘</a:t>
            </a:r>
            <a:r>
              <a:rPr lang="ko-KR" altLang="en-US" sz="2000" dirty="0" smtClean="0"/>
              <a:t>잠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蠶</a:t>
            </a:r>
            <a:r>
              <a:rPr lang="en-US" altLang="ko-KR" sz="2000" dirty="0" smtClean="0"/>
              <a:t>)’, ‘</a:t>
            </a:r>
            <a:r>
              <a:rPr lang="ko-KR" altLang="en-US" sz="2000" dirty="0" smtClean="0"/>
              <a:t>기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綺</a:t>
            </a:r>
            <a:r>
              <a:rPr lang="en-US" altLang="ko-KR" sz="2000" dirty="0" smtClean="0"/>
              <a:t>)’</a:t>
            </a:r>
            <a:r>
              <a:rPr lang="ko-KR" altLang="en-US" sz="2000" dirty="0" smtClean="0"/>
              <a:t>의 </a:t>
            </a:r>
            <a:r>
              <a:rPr lang="ko-KR" altLang="en-US" sz="2000" dirty="0" err="1" smtClean="0"/>
              <a:t>전사음이라는</a:t>
            </a:r>
            <a:r>
              <a:rPr lang="ko-KR" altLang="en-US" sz="2000" dirty="0" smtClean="0"/>
              <a:t> 주장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4650979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313</TotalTime>
  <Words>1439</Words>
  <Application>Microsoft Office PowerPoint</Application>
  <PresentationFormat>화면 슬라이드 쇼(4:3)</PresentationFormat>
  <Paragraphs>206</Paragraphs>
  <Slides>46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Arial</vt:lpstr>
      <vt:lpstr>Calibri</vt:lpstr>
      <vt:lpstr>Calibri Light</vt:lpstr>
      <vt:lpstr>Wingdings</vt:lpstr>
      <vt:lpstr>추억</vt:lpstr>
      <vt:lpstr>제5강 고대 동서 교역과                  오아시스길의 번영 </vt:lpstr>
      <vt:lpstr>PowerPoint 프레젠테이션</vt:lpstr>
      <vt:lpstr>PowerPoint 프레젠테이션</vt:lpstr>
      <vt:lpstr>PowerPoint 프레젠테이션</vt:lpstr>
      <vt:lpstr>PowerPoint 프레젠테이션</vt:lpstr>
      <vt:lpstr>비단의 교역, 중국에서 로마까지</vt:lpstr>
      <vt:lpstr>고대 아라비아해</vt:lpstr>
      <vt:lpstr>중국에 대한 서방의 인식</vt:lpstr>
      <vt:lpstr>중국에 대한 서방의 인식</vt:lpstr>
      <vt:lpstr>중국에 대한 서방의 인식</vt:lpstr>
      <vt:lpstr>중국에 대한 서방의 인식</vt:lpstr>
      <vt:lpstr>중국에 대한 서방의 인식</vt:lpstr>
      <vt:lpstr>중국에 대한 서방의 인식</vt:lpstr>
      <vt:lpstr>중국에 대한 서방의 인식</vt:lpstr>
      <vt:lpstr>로마에 대한 한(漢)의 인식</vt:lpstr>
      <vt:lpstr>로마에 대한 한(漢)의 인식</vt:lpstr>
      <vt:lpstr>로마에 대한 한(漢)의 인식</vt:lpstr>
      <vt:lpstr>로마인의 ‘비단 ’ 선호</vt:lpstr>
      <vt:lpstr>비단의 전파</vt:lpstr>
      <vt:lpstr>   비단의 제조과정</vt:lpstr>
      <vt:lpstr>비단의 직조(물레)</vt:lpstr>
      <vt:lpstr>실제 비단 제조 모습</vt:lpstr>
      <vt:lpstr>로만글라스</vt:lpstr>
      <vt:lpstr>로만글라스</vt:lpstr>
      <vt:lpstr>로만글라스</vt:lpstr>
      <vt:lpstr>유리제품 제조</vt:lpstr>
      <vt:lpstr>로만글라스</vt:lpstr>
      <vt:lpstr>로만글라스</vt:lpstr>
      <vt:lpstr>로만글라스</vt:lpstr>
      <vt:lpstr>‘로만글라스’</vt:lpstr>
      <vt:lpstr>중국 출토 유리</vt:lpstr>
      <vt:lpstr>금관가야 출토 유리</vt:lpstr>
      <vt:lpstr>신라 경주 출토 유리</vt:lpstr>
      <vt:lpstr>신라 경주 출토 유리</vt:lpstr>
      <vt:lpstr>신라 경주 출토 유리</vt:lpstr>
      <vt:lpstr>경주 출토 유리</vt:lpstr>
      <vt:lpstr>신라 경주 출토 유리 봉수형 유리병(국보193호)  국립중앙박물관 소장</vt:lpstr>
      <vt:lpstr>PowerPoint 프레젠테이션</vt:lpstr>
      <vt:lpstr>유리의 전파</vt:lpstr>
      <vt:lpstr>유리의 전파</vt:lpstr>
      <vt:lpstr>오아시스의 번영하는 도시들</vt:lpstr>
      <vt:lpstr>오아시스 도시의 번영 </vt:lpstr>
      <vt:lpstr>PowerPoint 프레젠테이션</vt:lpstr>
      <vt:lpstr>중앙아시아의 도시들</vt:lpstr>
      <vt:lpstr>길을 여는 사람들 중국에 온 로마인, 로마로 가는 중국인</vt:lpstr>
      <vt:lpstr>고대 실크로드 전도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고대 동서 교역과                  오아시스길의 번영</dc:title>
  <dc:creator>Registered User</dc:creator>
  <cp:lastModifiedBy>Mingyun Kwon</cp:lastModifiedBy>
  <cp:revision>39</cp:revision>
  <dcterms:created xsi:type="dcterms:W3CDTF">2016-03-29T07:15:18Z</dcterms:created>
  <dcterms:modified xsi:type="dcterms:W3CDTF">2017-09-21T05:29:38Z</dcterms:modified>
</cp:coreProperties>
</file>